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Lst>
  <p:sldSz cy="5143500" cx="9144000"/>
  <p:notesSz cx="6858000" cy="9144000"/>
  <p:embeddedFontLst>
    <p:embeddedFont>
      <p:font typeface="Roboto"/>
      <p:regular r:id="rId182"/>
      <p:bold r:id="rId183"/>
      <p:italic r:id="rId184"/>
      <p:boldItalic r:id="rId185"/>
    </p:embeddedFont>
    <p:embeddedFont>
      <p:font typeface="Fira Sans"/>
      <p:regular r:id="rId186"/>
      <p:bold r:id="rId187"/>
      <p:italic r:id="rId188"/>
      <p:boldItalic r:id="rId18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440D5D-DD21-46D3-9E7A-029A17203CCD}">
  <a:tblStyle styleId="{2F440D5D-DD21-46D3-9E7A-029A17203CC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187" Type="http://schemas.openxmlformats.org/officeDocument/2006/relationships/font" Target="fonts/FiraSans-bold.fntdata"/><Relationship Id="rId47" Type="http://schemas.openxmlformats.org/officeDocument/2006/relationships/slide" Target="slides/slide41.xml"/><Relationship Id="rId186" Type="http://schemas.openxmlformats.org/officeDocument/2006/relationships/font" Target="fonts/FiraSans-regular.fntdata"/><Relationship Id="rId185" Type="http://schemas.openxmlformats.org/officeDocument/2006/relationships/font" Target="fonts/Roboto-boldItalic.fntdata"/><Relationship Id="rId49" Type="http://schemas.openxmlformats.org/officeDocument/2006/relationships/slide" Target="slides/slide43.xml"/><Relationship Id="rId184" Type="http://schemas.openxmlformats.org/officeDocument/2006/relationships/font" Target="fonts/Roboto-italic.fntdata"/><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89" Type="http://schemas.openxmlformats.org/officeDocument/2006/relationships/font" Target="fonts/FiraSans-boldItalic.fntdata"/><Relationship Id="rId100" Type="http://schemas.openxmlformats.org/officeDocument/2006/relationships/slide" Target="slides/slide94.xml"/><Relationship Id="rId188" Type="http://schemas.openxmlformats.org/officeDocument/2006/relationships/font" Target="fonts/FiraSans-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font" Target="fonts/Roboto-bold.fntdata"/><Relationship Id="rId32" Type="http://schemas.openxmlformats.org/officeDocument/2006/relationships/slide" Target="slides/slide26.xml"/><Relationship Id="rId182" Type="http://schemas.openxmlformats.org/officeDocument/2006/relationships/font" Target="fonts/Roboto-regular.fntdata"/><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tm.org/Classroom-Resources/Illuminations/Interactives/Graph-Creator/"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these videos on the foundations of graph algorithms. Graph algorithms are normally studied towards the end of a course on data structures, because they use all the simpler data structures that have been covered earlier - arrays &amp; linked lists, stacks, queues, hash tables, priority queues, trees and so on. So please make sure that you have a basic familiarity with these other data structures, which are going to be directly used in the implementation of graph algorithms.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case you’re wondering about the comic here, this depicts the well-known Travelling Salesman problem, which you can learn more about once you understand Graphs. The salesman depicted here needs to sell his products by traveling to a bunch of cities across the united states, and he’s trying to figure out the best order in which to visit each city so that the total distance he needs to travel is minimized. He’s trying really hard to come up with the best route but he is unable to do better than an exponential time algorithm. In fact, no one has come up with a better-than-exponential algorithm for this problem. The other salesman here has decided to be lazy and is selling all his products on Ebay in a constant amount of time, and he seems to be doing quite well.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54803aa26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4803aa26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are all shown here on this Google maps image. On Sunday mornings, the residents of the city would go for their morning walks, crossing one or more of these bridges. Some of them began to wonder about the following question.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54afff569f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54afff569f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4d434a9917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4d434a9917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4d434a991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4d434a991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4d434a991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4d434a991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4d434a991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4d434a991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54afff569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54afff569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54afff569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54afff569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54afff569f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54afff569f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54afff569f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54afff569f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54afff569f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54afff569f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54803aa26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4803aa26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one walk across the seven bridges, crossing each of them exactly once, and come back home? No bridge should be repeated, and no bridge should be left out.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54afff569f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54afff569f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54afff569f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54afff569f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54afff569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54afff569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54afff569f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4afff569f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54afff569f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54afff569f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54afff569f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54afff569f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54afff569f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54afff569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54afff569f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54afff569f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4d434a991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4d434a991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4d434a991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4d434a991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50c90280b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0c90280b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curiosity of the residents was strong enough that they took it up with the Mayor. He was not an expert mathematician himself, but he wrote to the greatest mathematician of that time, and one of the greatest in all of human history: Leonhard Euler. He requested Euler to send him the solution to the problem with the proof. He had sent him a sketch of the locations of the bridges, which may have looked something like this.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54afff569f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54afff569f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54afff569f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54afff569f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54afff569f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54afff569f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54afff569f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54afff569f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54afff569f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54afff569f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54afff569f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54afff569f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50d78e618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50d78e618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54afff569f_0_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54afff569f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24d434a9917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24d434a9917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4d434a991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4d434a991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54803aa2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4803aa26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24d434a991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24d434a991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4d434a991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4d434a991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54afff569f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54afff569f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54afff569f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54afff569f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54afff569f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54afff569f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50d78e618d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50d78e618d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4d434a991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4d434a991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4d434a991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4d434a991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59d1e5da3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59d1e5da3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59d1e5da3a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59d1e5da3a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54afff569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4afff569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looked at the toolkit he had available at that time, drawn from the different domains of mathematics. The problem couldn’t be solved using geometry, or algebra, or combinatorics and number theory. So as far as he was concerned, it wasn’t even a mathematical problem. In fact, he wrote in a letter that he doesn’t understand why he of all people ended up solving the problem, because it wasn’t really a mathematical problem, so anyone could have solved it!</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24d434a9917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24d434a9917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4d434a9917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4d434a9917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4d434a991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24d434a991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24d434a991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24d434a991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24d434a9917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24d434a9917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4d434a9917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4d434a9917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4d434a991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4d434a991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4d434a991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24d434a991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4d434a991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24d434a991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4d434a991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4d434a9917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4803aa26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4803aa26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published the solution to the problem in a paper. This is his sketch of the bridges of Konigsberg in the paper.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4d434a991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4d434a991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4d434a9917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4d434a9917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24d434a9917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24d434a9917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24d434a991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24d434a991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24d434a991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24d434a991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24d434a991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24d434a991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24d434a9917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24d434a9917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4d434a9917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4d434a9917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24d434a9917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24d434a9917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4d434a991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4d434a991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54afff569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4afff569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Notice that he represented each land area by a single letter A, B, C and D. That was his way of saying that it didn’t matter what the shape of the land region is, or what its size is. All that mattered is that there were these four land regions A, B , C and D, and between A and B, there were two bridges. Between A and C, there were two bridges. And so on.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4" name="Shape 1584"/>
        <p:cNvGrpSpPr/>
        <p:nvPr/>
      </p:nvGrpSpPr>
      <p:grpSpPr>
        <a:xfrm>
          <a:off x="0" y="0"/>
          <a:ext cx="0" cy="0"/>
          <a:chOff x="0" y="0"/>
          <a:chExt cx="0" cy="0"/>
        </a:xfrm>
      </p:grpSpPr>
      <p:sp>
        <p:nvSpPr>
          <p:cNvPr id="1585" name="Google Shape;1585;g24d434a9917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6" name="Google Shape;1586;g24d434a9917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4d434a9917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24d434a9917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4d434a9917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24d434a9917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24d434a9917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24d434a9917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24d434a991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24d434a991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g24d434a9917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8" name="Google Shape;1618;g24d434a991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4d434a991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4d434a991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24d434a9917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24d434a9917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24d434a9917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24d434a9917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1" name="Shape 1641"/>
        <p:cNvGrpSpPr/>
        <p:nvPr/>
      </p:nvGrpSpPr>
      <p:grpSpPr>
        <a:xfrm>
          <a:off x="0" y="0"/>
          <a:ext cx="0" cy="0"/>
          <a:chOff x="0" y="0"/>
          <a:chExt cx="0" cy="0"/>
        </a:xfrm>
      </p:grpSpPr>
      <p:sp>
        <p:nvSpPr>
          <p:cNvPr id="1642" name="Google Shape;1642;g24d434a991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3" name="Google Shape;1643;g24d434a991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4afff569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4afff569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someone walked across a bridge from A to B, that would be represented as AB. Since there were two bridges between A and B, he distinguished them by using small letters a and b.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24d434a9917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24d434a9917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24d434a9917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24d434a9917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0" name="Shape 1660"/>
        <p:cNvGrpSpPr/>
        <p:nvPr/>
      </p:nvGrpSpPr>
      <p:grpSpPr>
        <a:xfrm>
          <a:off x="0" y="0"/>
          <a:ext cx="0" cy="0"/>
          <a:chOff x="0" y="0"/>
          <a:chExt cx="0" cy="0"/>
        </a:xfrm>
      </p:grpSpPr>
      <p:sp>
        <p:nvSpPr>
          <p:cNvPr id="1661" name="Google Shape;1661;g24d434a9917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24d434a9917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4d434a991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8" name="Google Shape;1668;g24d434a991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24d434a9917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24d434a9917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8" name="Shape 1678"/>
        <p:cNvGrpSpPr/>
        <p:nvPr/>
      </p:nvGrpSpPr>
      <p:grpSpPr>
        <a:xfrm>
          <a:off x="0" y="0"/>
          <a:ext cx="0" cy="0"/>
          <a:chOff x="0" y="0"/>
          <a:chExt cx="0" cy="0"/>
        </a:xfrm>
      </p:grpSpPr>
      <p:sp>
        <p:nvSpPr>
          <p:cNvPr id="1679" name="Google Shape;1679;g24d434a9917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0" name="Google Shape;1680;g24d434a9917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4803aa26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4803aa26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would represent this using a diagram like this. There are four vertices (or nodes) corresponding to the four land regions A, B, C and D. The vertices are connected by lines called edges. The two edges connecting A and B represent the two bridges connecting them in the map. Since one can walk across a bridge in either direction, the edges don’t have any directions on them. So the edge from C to D is the same as the edge from D to C. This diagram of vertices and edges is called a Graph, and this is an undirected graph because the edges don’t have directions on them. If they were one-way streets, we would have put arrows on them indicating the allowed direction of movement across them. Then we would have called this a directed 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Two vertices are said to be adjacent if there is an edge directly linking them. Vertices C and D are adjacent. B and C are not adjacent. </a:t>
            </a:r>
            <a:endParaRPr/>
          </a:p>
          <a:p>
            <a:pPr indent="0" lvl="0" marL="0" rtl="0" algn="l">
              <a:spcBef>
                <a:spcPts val="0"/>
              </a:spcBef>
              <a:spcAft>
                <a:spcPts val="0"/>
              </a:spcAft>
              <a:buNone/>
            </a:pPr>
            <a:r>
              <a:rPr lang="en"/>
              <a:t>A path in a graph is a sequence of adjacent vertices. CDB is a path. DBC is not a path because there is no edge between B and C. </a:t>
            </a:r>
            <a:endParaRPr/>
          </a:p>
          <a:p>
            <a:pPr indent="0" lvl="0" marL="0" rtl="0" algn="l">
              <a:spcBef>
                <a:spcPts val="0"/>
              </a:spcBef>
              <a:spcAft>
                <a:spcPts val="0"/>
              </a:spcAft>
              <a:buNone/>
            </a:pPr>
            <a:r>
              <a:rPr lang="en"/>
              <a:t>A cycle in a graph is a path that ends at the same vertex from where it started. CDBAC is a cycle. ADBA is also a cycle. CDBC is not a cycle, because it’s not a valid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Euler himself did not use such a diagram, nor did he use terminology like Graph, Vertex, or Edge. The terminology was developed much later. In fact, the first textbook on graph theory was written in 1936, 200 years after the story we are looking at. It was written by Konig, whose name has a coincidental resemblance with the name of the city of Konigsberg.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54afff569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4afff569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set out to develop a solution not only for the specific example of the map of Konigsberg, but for a general graph, with any number of edges and vertices in any arrangement. In a similar way, the solution we develop for a graph problem in an interview setting has to work on a general graph, not just on an individual example that might be given to us.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54afff569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4afff569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54afff569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4afff569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attempt to solve any problem would be a brute force approach. Euler says that we can exhaustively list all possible paths of a certain length and see how many of them satisfy the condition of the problem. But because there would be too many paths to enumerate, Euler dismisses it as an impractical approach.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Nevertheless, it is good to start with a brute force approach, just to confirm that you have understood the problem correctly. If there is any misunderstanding about the statement of the problem, then it’s better for it to be discovered early in the interview. You don’t want to spend a lot of time coming up with an algorithm only to find that you misunderstood the problem.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4803aa26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4803aa26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additional terminology: the degree of a vertex is the number of vertices adjacent to it. And that is nothing but the number of edges sticking out from the vertex. The degree of every vertex in this graph is shown as a number written on that vertex. Notice the self-loop we have in this graph. In general, the graphs we will look at won’t have self-loops, and they also won’t have multiple edges connecting the same pair of vertices, like we had in the map of Konigsberg. If we have multiple edges between the same two vertices, or if we have self-loops, then we call this kind of representation a multi-graph.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turns out that the solution to this problem would be the same even if we had a multi-graph, so it doesn’t matter here.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4d434a991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4d434a991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4803aa26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4803aa26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get if we summed up the degrees of all the vertices in an undirected graph? By the way, we generally write a graph G as a combination or ordered pair of a set of vertices V and a set of edges E. Pause the video, and think about this question before proceeding further.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add the degrees of all the vertices, we are effectively counting each edge twice, one from each of its endpoint vertices. So the sum turns out to be 2|E|.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directed graph has a notion of In-degree and Out-degree.</a:t>
            </a:r>
            <a:endParaRPr/>
          </a:p>
          <a:p>
            <a:pPr indent="0" lvl="0" marL="0" rtl="0" algn="l">
              <a:spcBef>
                <a:spcPts val="0"/>
              </a:spcBef>
              <a:spcAft>
                <a:spcPts val="0"/>
              </a:spcAft>
              <a:buNone/>
            </a:pPr>
            <a:r>
              <a:rPr lang="en"/>
              <a:t>The sum of the out-degrees of all vertices = The sum of the in-degrees of all vertices = |E|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4d434a991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d434a991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54afff569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4afff569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 says the same thing in these words.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54803aa26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4803aa26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https://www.nctm.org/Classroom-Resources/Illuminations/Interactives/Graph-Creator/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problem of determining whether a given undirected graph has a cycle covering each edge exactly once, is called the Eulerian cycle problem, in honor of Euler. </a:t>
            </a:r>
            <a:endParaRPr/>
          </a:p>
          <a:p>
            <a:pPr indent="0" lvl="0" marL="0" rtl="0" algn="l">
              <a:spcBef>
                <a:spcPts val="0"/>
              </a:spcBef>
              <a:spcAft>
                <a:spcPts val="0"/>
              </a:spcAft>
              <a:buNone/>
            </a:pPr>
            <a:r>
              <a:rPr lang="en"/>
              <a:t>Here, we have a different graph from the Konigsberg graph, and you can see that this graph does have an Eulerian cycle in it, marked by edges in alphabetical order.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also possible that we can have a non-cyclical path that traverses all edges exactly once. It may end up somewhere else, instead of ending at the start vertex. Such a path is called an Eulerian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Every Eulerian cycle is an Eulerian path, because every cycle is a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Given a graph, one can ask if there is an Eulerian cycle in the graph? One can also ask if there is an Eulerian path in the graph. These are two slightly different problems. We shall focus on the Eulerian cycle problem first, and once we solve that, then we can think about the Eulerian path problem.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54afff569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4afff569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said at the beginning that modeling a given problem as a graph problem will often be the first step. We saw how to model the seven bridges of Konigsberg problem as a graph problem: the Eulerian cycle problem. Let me show you a few examples of other problems that can also be modeled as the Eulerian cycle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Suppose you go to an art museum, where the various works of art are displayed on various walls of the museum. Your time is limited, so you want to start from the entrance of the museum, and tour the museum in a way that you see every painting on every wall of the museum, without missing any wall, and without repeating the same wall. At the end, you want to be back at the entrance. Is it possible to tour a given museum in this manner?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problem can be modeled as the Eulerian Cycle problem.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walls can be modeled as edges, and corners between walls modeled as vertices. Saying that I want to tour the museum in a way that I visit every wall exactly once, is the same as saying I want to tour this graph so that I visit every edge exactly once.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if you model walls as vertices, and corners between walls as edges? The resulting graph would need to have a tour visiting all VERTICES. That would be a different problem, called the Hamiltonian cycle problem, which is an NP-Hard problem. That’s another way of saying that there is no known polynomial time algorithm for that problem. So it matters how you model your problem as a graph problem. The modeling has to be done in a way that allows you to solve the problem efficiently. We shall see soon that the Eulerian cycle problem can be solved efficiently.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4d434a991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4d434a991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54afff569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4afff569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 there has been a snowstorm in an area, and the roads are all covered with snow. A snow ploughing truck needs to remove snow from all the roads. It needs to follow a path that is efficient, which means it should always be going along a road that is covered with snow, not wasting time going along a road that has already been cleared up. And at the end, every road should have been cleared of snow. Is it possible for the truck to follow a path that satisfies these conditions and comes back to the station?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we model this problem as a graph, where the intersections between roads are vertices, and the roads are the edges, then the problem reduces to asking if the graph has an Eulerian cycle in it.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54afff56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4afff56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54afff569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54afff569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 suppose you are given one of these diagrams, and you are asked if it is possible to draw the diagram without lifting your pencil even once, and without retracing any line that has already been drawn. And, you need to end at the same point from where you started. If every corner is represented as a vertex, and every straight line segment is represented by an edge, we are again being asked to determine if there is an Eulerian cycle in the resulting graph.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d434a991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4d434a991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54afff569f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4afff569f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these different examples, we can draw the lesson that different word problems can be modeled by the same graph problem. So if we can master the right set of graph problems, then most of the problems we will encounter can be solved by modeling them with the right graph problem.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54803aa260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4803aa260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look at how to solve the Eulerian cycle problem, there is one additional term we need to be familiar with. An undirected graph is said to be connected if you can start from any vertex and reach any other vertex. This graph is connected. But if we were to delete the dotted edge, then it would become disconnected. It would split into two “connected components”. A connected component is a piece of the original graph within which you can start from any vertex and reach any other vertex. And you can’t grow the connected component further by adding more vertices. It cannot be enlarged without losing the connectedness property.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d434a991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d434a991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54803aa26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4803aa26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may think that for a graph to have an Eulerian cycle, it must be connected. If it is not connected, it cannot have an Eulerian cycle.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Sounds reasonable?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591d0ebf2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91d0ebf2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look at this graph. It is not connected, it has two connected components. But it does have an Eulerian cycle, a cycle that visits every edge of the graph exactly once.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So it is possible for a graph to have an Eulerian cycle even if it is disconnected.</a:t>
            </a:r>
            <a:r>
              <a:rPr lang="en">
                <a:solidFill>
                  <a:schemeClr val="dk1"/>
                </a:solidFill>
              </a:rPr>
              <a:t> What we can say is that all the edges of the graph must belong to the same connected component. If they are not part of the same connected component, it would be impossible to visit them all.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For our purposes, we will assume for now that our graph is connected. So all the edges are definitely part of the same connected component. Later on, we may come back and ask how do we check that all the edges are part of the same connected component. For now, we will assume that they are.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54803aa26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4803aa26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the connected graph which we saw earlier, with the Eulerian cycle marked.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54803aa26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4803aa26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observation we can make is that …</a:t>
            </a:r>
            <a:endParaRPr/>
          </a:p>
          <a:p>
            <a:pPr indent="0" lvl="0" marL="0" rtl="0" algn="l">
              <a:spcBef>
                <a:spcPts val="0"/>
              </a:spcBef>
              <a:spcAft>
                <a:spcPts val="0"/>
              </a:spcAft>
              <a:buNone/>
            </a:pPr>
            <a:r>
              <a:rPr lang="en"/>
              <a:t>This is clearly true for all the intermediate vertices. As for the start vertex, we exit it at the beginning and come back to it at the end.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54afff569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4afff569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can say that if  the graph has an Eulerian cycle, then the degree of every vertex in the graph must be even.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0d78e618d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0d78e618d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overall structure of these videos on the foundations of graph algorithms is the following - </a:t>
            </a:r>
            <a:endParaRPr/>
          </a:p>
          <a:p>
            <a:pPr indent="-298450" lvl="0" marL="457200" rtl="0" algn="l">
              <a:spcBef>
                <a:spcPts val="0"/>
              </a:spcBef>
              <a:spcAft>
                <a:spcPts val="0"/>
              </a:spcAft>
              <a:buSzPts val="1100"/>
              <a:buAutoNum type="arabicPeriod"/>
            </a:pPr>
            <a:r>
              <a:rPr lang="en"/>
              <a:t>I am going to begin with a gentle introduction to graphs: explaining the terminology and basic concepts needed to reason about graphs. I will do this by taking a single problem, called the Eulerian cycle problem, which led to the invention of graphs in the first place. In my opinion, the best way to understand any idea is to see how it was invented, by peering into the mind of the original inventor, to draw both inspiration and a deeper understanding.  </a:t>
            </a:r>
            <a:endParaRPr/>
          </a:p>
          <a:p>
            <a:pPr indent="-298450" lvl="0" marL="457200" rtl="0" algn="l">
              <a:spcBef>
                <a:spcPts val="0"/>
              </a:spcBef>
              <a:spcAft>
                <a:spcPts val="0"/>
              </a:spcAft>
              <a:buSzPts val="1100"/>
              <a:buAutoNum type="arabicPeriod"/>
            </a:pPr>
            <a:r>
              <a:rPr lang="en"/>
              <a:t>Once we solve this problem, we will attempt to take the solution and make it into an algorithm that can be run on a computer on ANY graph. For this, we need to understand how graphs, in general, can be represented on a computer. </a:t>
            </a:r>
            <a:endParaRPr/>
          </a:p>
          <a:p>
            <a:pPr indent="-298450" lvl="0" marL="457200" rtl="0" algn="l">
              <a:spcBef>
                <a:spcPts val="0"/>
              </a:spcBef>
              <a:spcAft>
                <a:spcPts val="0"/>
              </a:spcAft>
              <a:buSzPts val="1100"/>
              <a:buAutoNum type="arabicPeriod"/>
            </a:pPr>
            <a:r>
              <a:rPr lang="en"/>
              <a:t>Almost all the problems on graphs given to us will require the computer to first explore the graph systematically, starting from one point, to discover its structure, and to use that information to solve the problem. So we will look at a general graph exploration or search algorithm, and we will find something that even most computer science students miss when they study graphs; that ALL the graph algorithms they are studying: from Breadth-first search to Depth-first search to Prim’s algorithm and Dijkstra’s Algorithm, and even A* for that matter, are just variants of this general graph search algorithm. So by understanding this general algorithm well, we don’t have to struggle to memorize five or six different disconnected algorithms. We just have to understand one general algorithm clearly, and see how most of the other algorithms are variants of this general algorithm. This will form our basic graph algorithms toolkit. </a:t>
            </a:r>
            <a:endParaRPr/>
          </a:p>
          <a:p>
            <a:pPr indent="-298450" lvl="0" marL="457200" rtl="0" algn="l">
              <a:spcBef>
                <a:spcPts val="0"/>
              </a:spcBef>
              <a:spcAft>
                <a:spcPts val="0"/>
              </a:spcAft>
              <a:buSzPts val="1100"/>
              <a:buAutoNum type="arabicPeriod"/>
            </a:pPr>
            <a:r>
              <a:rPr lang="en"/>
              <a:t>We will then understand some popular extensions of these algorithms to make our graph algorithms toolkit more sophisticated. With this expanded tookit in our pocket, we will be ready to tackle most graph problems in technical interviews.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Rather than solving a bunch of disconnected graph problems, it is better to master graph algorithms in this structured manner, where you would be able to discern clearly what the various patterns underlying the algorithms are.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54afff569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4afff569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4d434a991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4d434a991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54afff569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4afff569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of the 4 vertices in the Konigsberg graph (or rather multigraph) had an odd degree. So it can’t have an Eulerian cycle.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d434a991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d434a991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54afff569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4afff569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Diagrams 2 and 3 have at least some vertices with an odd degree. So they cannot have an Eulerian cycle. But look at Diagram 1. The degree of every vertex in it is even. Does that mean there is an Eulerian cycle in it?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4d434a991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4d434a991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4803aa26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4803aa26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know that if a graph has an Eulerian cycle, the degree of every vertex must be even. But is the converse true?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Draw a fish diagram to trace Eulerian cycle in that graph.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4d434a991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4d434a991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54afff569f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4afff569f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54afff569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54afff569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also applies to graphs that may not be connected but at least all the edges are part of the same connected component.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50c90280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0c90280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an interview setting, when you are given a problem, you will have to first think whether the problem can be modeled as a graph problem or not. In some cases, the problem may be an explicit graph problem, in which case there is no modeling needed. But in other cases, you may have to model the problem as a graph problem, in a way that allows you to whip out your toolkit to solve the problem. In some cases, our simple toolkit may be sufficient, but in other cases, we may have to draw upon our extended toolkit. And once you can see what algorithm in our standard or extended toolkit would solve the problem, you would then code it up.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4d434a991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4d434a991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54afff569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4afff569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draw an Eulerian cycle in Diagram 1.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4d434a991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4d434a991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54afff569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4afff569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d434a991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4d434a991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54afff569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4afff569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do a similar analysis with Eulerian paths. Assume that the graph is connected for now. If there exists an Eulerian path in a graph, either that path could be an Eulerian cycle. Or it could start and end at two different vertices.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4d434a991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d434a991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54afff569f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4afff569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Intermediate vertices need to have an even degree, because every time you enter them along an unused edge, there must be another unused edge to exit from. So the edges for those vertices have to be paired up in this way, which means the degree of intermediate vertices has to be even.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start vertex is allowed to have an odd degree because you would ultimately leave it and never come back to it. So the edge you used to leave it doesn’t have to be paired up with another edge coming back to it. </a:t>
            </a:r>
            <a:endParaRPr/>
          </a:p>
          <a:p>
            <a:pPr indent="0" lvl="0" marL="0" rtl="0" algn="l">
              <a:spcBef>
                <a:spcPts val="0"/>
              </a:spcBef>
              <a:spcAft>
                <a:spcPts val="0"/>
              </a:spcAft>
              <a:buNone/>
            </a:pPr>
            <a:r>
              <a:rPr lang="en"/>
              <a:t>In the same way, the end vertex is allowed to have an odd degree because you come to it at the end, and you didn’t start from there, so the last edge that you used to enter it won’t be paired up with another edge.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an aside, we should note that it is NOT possible for a graph to have just a single vertex with an odd degree (and everyone else having an even degree). Why? Because the sum of the degrees of all the vertices has to be even. We saw that earlier. If there is only a single vertex with an odd degree, then the summation of all the degrees of all the vertices would be odd, which is impossible. By the same exact reasoning, it is not possible for a graph to have exactly 3 vertices with an odd degree, or 5 vertices with an odd degree, or any odd number of vertices with an odd degree. Why? Because when we add up the degrees of all the vertices, we would be adding an odd number of odd numbers, and the result would be an odd number. Which is impossible.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 number of vertices in a graph with an odd degree can only be 0, or 2, or 4, or 6, and so on. It has to be an even number of vertices with an odd degree.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that number is 0, i.e, if every vertex has an even degree, then we know the graph has an Eulerian cycle. What if it’s 4, or 6, or more? Then we cannot have An Eulerian cycle in the graph, and in fact we cannot even have an Eulerian path in the graph. We just saw that if there is an Eulerian path, then either it is a cycle, or if it’s not a cycle, only two of vertices will have an odd degree.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4d434a991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4d434a991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54afff569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54afff569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let’s think about the converse … Let’s try to use what we did before. We did a lot of work to show that if every vertex has an even degree, then there must exist an Eulerian cycle in the graph. Here, we have two vertices with an odd degree. What if we add an edge linking them together? Then the resulting graph would have every vertex with an even degree. This graph would have an Eulerian cycle. Let’s say we draw the cycle, and then we delete the edge we had added. This would break the cycle, and we would get a path between the two vertices with an odd degree, a path that visits every edge of the graph exactly once. This is the Eulerian path we were looking for!</a:t>
            </a:r>
            <a:endParaRPr/>
          </a:p>
          <a:p>
            <a:pPr indent="0" lvl="0" marL="0" rtl="0" algn="l">
              <a:spcBef>
                <a:spcPts val="0"/>
              </a:spcBef>
              <a:spcAft>
                <a:spcPts val="0"/>
              </a:spcAft>
              <a:buNone/>
            </a:pPr>
            <a:r>
              <a:rPr lang="en"/>
              <a:t>So yes,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0d78e618d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0d78e618d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mostly going to be using pseudocode, so at least in these foundational videos, we won’t quibble too much over whether our array indices begin from 0 or 1, whether we have our semi-colons correct, or what corner cases and error conditions we might not have handled perfectly. All these are important for coding up the algorithms, but I want to avoid mixing them in here, because our focus first needs to be on understanding the concepts and algorithms. Once we are comfortable with them, then we can worry about those little details.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d434a991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4d434a991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54afff569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4afff569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591d0ebf2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591d0ebf2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Diagram 2 in this set has exactly two vertices with an odd degree. So even though it doesn’t have an Eulerian cycle, it does have an Eulerian path.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54afff569f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4afff569f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Euler’s way of succinctly summarizing his solution. If we are given a connected graph, we just look at how many vertices in it have an odd degree. If that number is more than 2 (it is 4 or 6 or more), then there cannot exist an Eulerian cycle or an Eulerian path in it.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54afff569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54afff569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591d0ebf2e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91d0ebf2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 graph G is a set of vertices and edges, why not maintain them both as lists?</a:t>
            </a:r>
            <a:endParaRPr/>
          </a:p>
          <a:p>
            <a:pPr indent="0" lvl="0" marL="0" rtl="0" algn="l">
              <a:spcBef>
                <a:spcPts val="0"/>
              </a:spcBef>
              <a:spcAft>
                <a:spcPts val="0"/>
              </a:spcAft>
              <a:buNone/>
            </a:pPr>
            <a:r>
              <a:rPr lang="en"/>
              <a:t>Vertexlist = [u,v,w,z]</a:t>
            </a:r>
            <a:endParaRPr/>
          </a:p>
          <a:p>
            <a:pPr indent="0" lvl="0" marL="0" rtl="0" algn="l">
              <a:spcBef>
                <a:spcPts val="0"/>
              </a:spcBef>
              <a:spcAft>
                <a:spcPts val="0"/>
              </a:spcAft>
              <a:buNone/>
            </a:pPr>
            <a:r>
              <a:rPr lang="en"/>
              <a:t>Edgelist = [e, f, g, h]</a:t>
            </a:r>
            <a:endParaRPr/>
          </a:p>
          <a:p>
            <a:pPr indent="0" lvl="0" marL="0" rtl="0" algn="l">
              <a:spcBef>
                <a:spcPts val="0"/>
              </a:spcBef>
              <a:spcAft>
                <a:spcPts val="0"/>
              </a:spcAft>
              <a:buNone/>
            </a:pPr>
            <a:r>
              <a:rPr lang="en"/>
              <a:t>Even though both are lists, we use the term edge lists because the complexity of our algorithms will generally be determined by how the edges are stored. The number of edges in an undirected graph with n vertices can be as high as n-choose-2 or n(n-1)/2 which is O(n^2). So generally, whenever our algorithms look at and explore a graph, their time complexity is going to be governed by how the edges are stored and processed. And there is not going to be much of a difference in how the vertex information is stored. But how the edges are stored would vary drastically from one representation to another. </a:t>
            </a:r>
            <a:endParaRPr/>
          </a:p>
          <a:p>
            <a:pPr indent="0" lvl="0" marL="0" rtl="0" algn="l">
              <a:spcBef>
                <a:spcPts val="0"/>
              </a:spcBef>
              <a:spcAft>
                <a:spcPts val="0"/>
              </a:spcAft>
              <a:buNone/>
            </a:pPr>
            <a:r>
              <a:rPr lang="en"/>
              <a:t>Let’s take an example to see how we could store vertices. If I am maintaining a graph of cities and roads connecting the cities, I would have a vertex object for every city. So San Francisco could be one of the city objects, and its area, population, amount of rainfall, etc would be maintained as attributes of the city object. To find a vertex quickly, we could maintain the vertices in a hash table, indexed by the name of the city. Or maybe each vertex is assigned a unique integer key, from 0 to V-1, in which case we can store vertex references in an array or a Python list. Then vertexarray[1] or vertexlist[1] would give us a reference to the city with id = 1. So these are a couple of ways in which the vertex collection could be maintained. </a:t>
            </a:r>
            <a:endParaRPr/>
          </a:p>
          <a:p>
            <a:pPr indent="0" lvl="0" marL="0" rtl="0" algn="l">
              <a:spcBef>
                <a:spcPts val="0"/>
              </a:spcBef>
              <a:spcAft>
                <a:spcPts val="0"/>
              </a:spcAft>
              <a:buNone/>
            </a:pPr>
            <a:r>
              <a:rPr lang="en"/>
              <a:t>As for the edges, in an edge list like shown here, the edges are all stored in an unordered list. Each edge has two pointers to its endpoint vertices (these could be pointing at those vertex objects directly, or they could mention the vertex id, using which can then access the vertex information.. And if there is any extra information associated with an edge, like a weight or a cost or a distance as in the case of our example where edges represent roads, that distance value would be maintained inside the edge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when we are trying to explore a graph to discover its structure, as all our algorithms will do, we will need to start from some vertex, look at its neighbors, and then go to some of them and look at their neighbors and so on. Looking up the neighbors of any given vertex in this kind of representation will take a lot of time, because we have to traverse the whole edge list, and see which of the edges pertains to that vertex, and filter those out, and look at the other endpoint of those edges. This will take O(E) time or O(m) time, since we often use m to denote the number of edges in a graph, and n to denote the number of vertices. So if we have to look up the neighbors of every vertex, that is going to take O(mn) time. Since m itself can be as large as order of n^2, we are talking about an O(n^3) algorithm to look at all the vertices and their neighbors. We can certainly do better than that.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space complexity of this representation is O(m + n) since each edge and each vertex takes up a constant amount of space.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4d434a991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4d434a991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4d434a991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4d434a991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4d434a991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4d434a991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54afff569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4afff569f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it seems too expensive to store the edges in a single, global, unsorted list, why not store each edge with its endpoint vertices? That way, when we want to look at all the neighbors of a vertex, we can directly go to the list of edges that are incident on THAT vertex. For example, in this graph, vertex id 0 has three edges going out to vertex ids 1, 6 and 8. We can have a small list of those three edges and store a pointer to the list from vertex id 0. This kind of a structure immediately gives us the list of neighbors of a vertex. For example, the vertex with id 6 has neighbors 0, 1, and 2 respectively.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way of storing edge information is called an adjacency list, because it tells us which vertices are adjacent to a given vertex. Instead of a single long list of edges (as in an edge list), it stores an array of much smaller lists of edges.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an undirected graph, the same edge between u and v would be stored twice: v would be stored in the adjacency list of u, and u would be stored in the adjacency list of v. </a:t>
            </a:r>
            <a:endParaRPr/>
          </a:p>
          <a:p>
            <a:pPr indent="0" lvl="0" marL="0" rtl="0" algn="l">
              <a:spcBef>
                <a:spcPts val="0"/>
              </a:spcBef>
              <a:spcAft>
                <a:spcPts val="0"/>
              </a:spcAft>
              <a:buNone/>
            </a:pPr>
            <a:r>
              <a:rPr lang="en"/>
              <a:t>In a directed graph, an edge (u,v) would have a direction, so if we store every edge with the vertex that it is going out of, then v would be stored in the adjacency list of u, but not vice versa.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space requirement for an adjacency list is also O(m + n), a constant amount of space for every vertex and every edge. By the way, I have not shown here how the vertices are maintained. There are no vertex attributes that are being stored in this adjacency list. As I told you before, vertices and all the data and attributes they have would be maintained in a similar way as an independent collection, no matter how the edges are stored. We are looking here at different ways to represent edges.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Having said that you can imagine taking the class definition of a vertex, and storing a pointer to the adjacency list for that vertex in there. This way of storing vertices and edges would certainly work. But if the same vertex is going to be part of multiple graphs, then we can’t have a single adjacency list for the vertex stored in there. We can store the adjacency lists for each of those graphs separately, the way it’s shown here, and It’s best to store the vertex information just once, outside of any of those adjacency lists. So it’s useful to think of the adjacency list as storing the edge information, and the vertex information lies somewhere else.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54afff569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4afff56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graph theory begin? It began with one individual, who lived at a particular place, and worked on a specific problem, and who published the solution to it in a particular paper.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4d434a991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4d434a991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4d434a991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4d434a991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54afff569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4afff569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third way to store edge information is by having an n X n matrix. Remember n is the number of vertices. If vertex i has an edge to vertex j, then row i, column j would be a 1. Else it would be a 0. For example….</a:t>
            </a:r>
            <a:endParaRPr/>
          </a:p>
          <a:p>
            <a:pPr indent="0" lvl="0" marL="0" rtl="0" algn="l">
              <a:spcBef>
                <a:spcPts val="0"/>
              </a:spcBef>
              <a:spcAft>
                <a:spcPts val="0"/>
              </a:spcAft>
              <a:buNone/>
            </a:pPr>
            <a:r>
              <a:rPr lang="en"/>
              <a:t>This matrix is called an adjacency matrix as it again stores edge information; which vertices are adjacent to which vertices. Remember that the vertex attributes are being stored separately in an independent collection.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an undirected graph, again the edge (u,v) would be represented twice in this matrix. Once in row u, column v, and once in row v, column u. The matrix in that case would be symmetric. And since a regular graph has no self-loops, these diagonal entries will all be 0.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4d434a991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4d434a991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56e304017b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6e304017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adjacency matrix takes O(n^2) or O(V^2) space. It doesn’t matter how many edges are in the graph. The space requirement is fixed. So obviously it makes sense to use this kind of representation only when the graph is a dense graph…. Since all we are stored is a 0 or a 1, we can use a bit matrix to store this using minimum space.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4d434a991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4d434a991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56e304017b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6e304017b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an adjacency list needs O(m + n) or O(V + E) space, where the graph is sparse, i.e, the edges are not of the same order as V^2, maybe a multiple of V, then it makes sense to use an adjacency list, instead of adjacency matrix which would necessarily require O(V^2) space. Most of the algorithms we will look at will use an adjacency list representation, or a variant of it which I will talk about shortly.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4d434a991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4d434a991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4d434a991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4d434a991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56e304017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6e304017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matrices are good to quickly tell if there is an edge (u,v) in the graph. Adjacency lists on the other hand, would take time O(degree(u)). Why?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of storing a 0/1 in a bit matrix, we would store integer values for the edge weights in an adjacency matrix. </a:t>
            </a:r>
            <a:endParaRPr/>
          </a:p>
          <a:p>
            <a:pPr indent="0" lvl="0" marL="0" rtl="0" algn="l">
              <a:spcBef>
                <a:spcPts val="0"/>
              </a:spcBef>
              <a:spcAft>
                <a:spcPts val="0"/>
              </a:spcAft>
              <a:buNone/>
            </a:pPr>
            <a:r>
              <a:rPr lang="en"/>
              <a:t>In an adjacency list, we would also store the weights for each edge. The adjacency list would be an array of lists of pair&lt;int1, int2&gt; where int1 is vertex id of neighbor, and int2 is edge weight to that neighbor.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note that unless your vertices have convenient IDs from 0 to V -1 (or 1 to V), you will be using a hashmap to go from vertex ID to the adjacency list in O(1) expected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variant of an adjacency list that I want to mention here, which addresses the above problem: that it takes a little time to find out whether v is a neighbor of u in the graph.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4803aa26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4803aa26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year was 1736, and we’re looking at the Prussian empire in dark blue. The Prussian empire was the precursor to the modern state of Germany. The capital of the Eastern part of the empire was a city called Konigsberg, which is almost on the coast of the Baltic Sea. Here’s a picture of Konigsberg before World War I.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4d434a991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4d434a991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56f7999a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6f7999a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called an adjacency map...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591d0ebf2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91d0ebf2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54afff569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54afff569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adjacency lists are easy to visualise, we will use them, though you can use adjacency maps instead of adjacency lists everywhere.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54afff569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54afff569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54afff569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4afff569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54afff569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4afff569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54afff569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4afff569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54afff569f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54afff569f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54afff569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54afff569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54803aa26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4803aa26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Konigsberg became an important trading center because there was a river called the Pregel river which flowed through the heart of the city until it hit the coast. This allowed ships to sail right into the middle of the city, laden with all kinds of goods. With all the money coming in from trade, the residents of the city decided to use some of it to build seven bridges across the Pregel river.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4d434a991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4d434a991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54afff569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4afff569f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54afff569f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54afff569f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4d434a991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4d434a991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54afff569f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54afff569f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56e304017b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56e304017b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the universal sink problem be solved in O(V) time using adjacency list? How about adjacency map?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Adjacency list: No</a:t>
            </a:r>
            <a:endParaRPr/>
          </a:p>
          <a:p>
            <a:pPr indent="0" lvl="0" marL="0" rtl="0" algn="l">
              <a:spcBef>
                <a:spcPts val="0"/>
              </a:spcBef>
              <a:spcAft>
                <a:spcPts val="0"/>
              </a:spcAft>
              <a:buNone/>
            </a:pPr>
            <a:r>
              <a:rPr lang="en"/>
              <a:t>Adjacency map: Yes</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591d0ebf2e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91d0ebf2e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various representations for edges we discussed so far - edge lists, adjacency lists and maps and matrices -- all represented edges explicitly, by allocating a constant amount of memory space for each edge….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4d434a991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4d434a991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54afff569f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54afff569f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was one issue which we glossed over when talking about determining whether an undirected graph is Eulerian or not. We assumed that the graph we are given is connected….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Otherwise we can have a graph with two disconnected triangles, and our code for Eulerian cycles/paths would return Yes.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4d434a9917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4d434a991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24158"/>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06650" y="411425"/>
            <a:ext cx="7730700" cy="128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3896D2"/>
              </a:buClr>
              <a:buSzPts val="6000"/>
              <a:buFont typeface="Fira Sans"/>
              <a:buNone/>
              <a:defRPr b="1" sz="6000">
                <a:solidFill>
                  <a:srgbClr val="3896D2"/>
                </a:solidFill>
                <a:latin typeface="Fira Sans"/>
                <a:ea typeface="Fira Sans"/>
                <a:cs typeface="Fira Sans"/>
                <a:sym typeface="Fira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11" name="Google Shape;11;p2"/>
          <p:cNvPicPr preferRelativeResize="0"/>
          <p:nvPr/>
        </p:nvPicPr>
        <p:blipFill>
          <a:blip r:embed="rId2">
            <a:alphaModFix/>
          </a:blip>
          <a:stretch>
            <a:fillRect/>
          </a:stretch>
        </p:blipFill>
        <p:spPr>
          <a:xfrm>
            <a:off x="1300600" y="1858950"/>
            <a:ext cx="6542801" cy="1425600"/>
          </a:xfrm>
          <a:prstGeom prst="rect">
            <a:avLst/>
          </a:prstGeom>
          <a:noFill/>
          <a:ln>
            <a:noFill/>
          </a:ln>
        </p:spPr>
      </p:pic>
      <p:sp>
        <p:nvSpPr>
          <p:cNvPr id="12" name="Google Shape;12;p2"/>
          <p:cNvSpPr txBox="1"/>
          <p:nvPr/>
        </p:nvSpPr>
        <p:spPr>
          <a:xfrm>
            <a:off x="1512950" y="3755800"/>
            <a:ext cx="6330300" cy="9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Light blue/White)" type="twoColTx">
  <p:cSld name="TITLE_AND_TWO_COLUMNS">
    <p:bg>
      <p:bgPr>
        <a:solidFill>
          <a:schemeClr val="lt1"/>
        </a:solidFill>
      </p:bgPr>
    </p:bg>
    <p:spTree>
      <p:nvGrpSpPr>
        <p:cNvPr id="36" name="Shape 36"/>
        <p:cNvGrpSpPr/>
        <p:nvPr/>
      </p:nvGrpSpPr>
      <p:grpSpPr>
        <a:xfrm>
          <a:off x="0" y="0"/>
          <a:ext cx="0" cy="0"/>
          <a:chOff x="0" y="0"/>
          <a:chExt cx="0" cy="0"/>
        </a:xfrm>
      </p:grpSpPr>
      <p:sp>
        <p:nvSpPr>
          <p:cNvPr id="37" name="Google Shape;37;p11"/>
          <p:cNvSpPr/>
          <p:nvPr/>
        </p:nvSpPr>
        <p:spPr>
          <a:xfrm>
            <a:off x="0" y="-125"/>
            <a:ext cx="4572000" cy="5143500"/>
          </a:xfrm>
          <a:prstGeom prst="rect">
            <a:avLst/>
          </a:prstGeom>
          <a:solidFill>
            <a:srgbClr val="3896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1"/>
          <p:cNvSpPr txBox="1"/>
          <p:nvPr>
            <p:ph type="title"/>
          </p:nvPr>
        </p:nvSpPr>
        <p:spPr>
          <a:xfrm>
            <a:off x="311700" y="285775"/>
            <a:ext cx="3999900" cy="572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3200"/>
              <a:buFont typeface="Fira Sans"/>
              <a:buNone/>
              <a:defRPr sz="3200">
                <a:solidFill>
                  <a:schemeClr val="lt1"/>
                </a:solidFill>
                <a:latin typeface="Fira Sans"/>
                <a:ea typeface="Fira Sans"/>
                <a:cs typeface="Fira Sans"/>
                <a:sym typeface="Fira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 name="Google Shape;39;p1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93700" lvl="0" marL="457200">
              <a:spcBef>
                <a:spcPts val="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1pPr>
            <a:lvl2pPr indent="-393700" lvl="1" marL="9144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2pPr>
            <a:lvl3pPr indent="-393700" lvl="2" marL="13716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3pPr>
            <a:lvl4pPr indent="-393700" lvl="3" marL="18288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4pPr>
            <a:lvl5pPr indent="-393700" lvl="4" marL="22860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5pPr>
            <a:lvl6pPr indent="-393700" lvl="5" marL="27432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6pPr>
            <a:lvl7pPr indent="-393700" lvl="6" marL="32004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7pPr>
            <a:lvl8pPr indent="-393700" lvl="7" marL="36576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8pPr>
            <a:lvl9pPr indent="-393700" lvl="8" marL="4114800">
              <a:spcBef>
                <a:spcPts val="1600"/>
              </a:spcBef>
              <a:spcAft>
                <a:spcPts val="1600"/>
              </a:spcAft>
              <a:buClr>
                <a:srgbClr val="FFFFFF"/>
              </a:buClr>
              <a:buSzPts val="2600"/>
              <a:buFont typeface="Fira Sans"/>
              <a:buChar char="■"/>
              <a:defRPr sz="2600">
                <a:solidFill>
                  <a:srgbClr val="FFFFFF"/>
                </a:solidFill>
                <a:latin typeface="Fira Sans"/>
                <a:ea typeface="Fira Sans"/>
                <a:cs typeface="Fira Sans"/>
                <a:sym typeface="Fira Sans"/>
              </a:defRPr>
            </a:lvl9pPr>
          </a:lstStyle>
          <a:p/>
        </p:txBody>
      </p:sp>
      <p:sp>
        <p:nvSpPr>
          <p:cNvPr id="40" name="Google Shape;40;p11"/>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93700" lvl="0" marL="457200">
              <a:spcBef>
                <a:spcPts val="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1pPr>
            <a:lvl2pPr indent="-393700" lvl="1" marL="9144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2pPr>
            <a:lvl3pPr indent="-393700" lvl="2" marL="13716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3pPr>
            <a:lvl4pPr indent="-393700" lvl="3" marL="18288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4pPr>
            <a:lvl5pPr indent="-393700" lvl="4" marL="22860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5pPr>
            <a:lvl6pPr indent="-393700" lvl="5" marL="27432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6pPr>
            <a:lvl7pPr indent="-393700" lvl="6" marL="32004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7pPr>
            <a:lvl8pPr indent="-393700" lvl="7" marL="365760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8pPr>
            <a:lvl9pPr indent="-393700" lvl="8" marL="4114800">
              <a:spcBef>
                <a:spcPts val="1600"/>
              </a:spcBef>
              <a:spcAft>
                <a:spcPts val="1600"/>
              </a:spcAft>
              <a:buClr>
                <a:srgbClr val="3896D2"/>
              </a:buClr>
              <a:buSzPts val="2600"/>
              <a:buFont typeface="Fira Sans"/>
              <a:buChar char="■"/>
              <a:defRPr sz="2600">
                <a:solidFill>
                  <a:srgbClr val="3896D2"/>
                </a:solidFill>
                <a:latin typeface="Fira Sans"/>
                <a:ea typeface="Fira Sans"/>
                <a:cs typeface="Fira Sans"/>
                <a:sym typeface="Fira Sans"/>
              </a:defRPr>
            </a:lvl9pPr>
          </a:lstStyle>
          <a:p/>
        </p:txBody>
      </p:sp>
      <p:sp>
        <p:nvSpPr>
          <p:cNvPr id="41" name="Google Shape;41;p11"/>
          <p:cNvSpPr txBox="1"/>
          <p:nvPr>
            <p:ph idx="3" type="title"/>
          </p:nvPr>
        </p:nvSpPr>
        <p:spPr>
          <a:xfrm>
            <a:off x="4870950" y="285775"/>
            <a:ext cx="399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sz="3200">
                <a:solidFill>
                  <a:srgbClr val="3896D2"/>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Light blue/White) (Sides Flipped)">
  <p:cSld name="TITLE_AND_TWO_COLUMNS_2">
    <p:bg>
      <p:bgPr>
        <a:solidFill>
          <a:schemeClr val="lt1"/>
        </a:solidFill>
      </p:bgPr>
    </p:bg>
    <p:spTree>
      <p:nvGrpSpPr>
        <p:cNvPr id="42" name="Shape 42"/>
        <p:cNvGrpSpPr/>
        <p:nvPr/>
      </p:nvGrpSpPr>
      <p:grpSpPr>
        <a:xfrm>
          <a:off x="0" y="0"/>
          <a:ext cx="0" cy="0"/>
          <a:chOff x="0" y="0"/>
          <a:chExt cx="0" cy="0"/>
        </a:xfrm>
      </p:grpSpPr>
      <p:sp>
        <p:nvSpPr>
          <p:cNvPr id="43" name="Google Shape;43;p12"/>
          <p:cNvSpPr/>
          <p:nvPr/>
        </p:nvSpPr>
        <p:spPr>
          <a:xfrm>
            <a:off x="4584900" y="0"/>
            <a:ext cx="4572000" cy="5143500"/>
          </a:xfrm>
          <a:prstGeom prst="rect">
            <a:avLst/>
          </a:prstGeom>
          <a:solidFill>
            <a:srgbClr val="3896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2"/>
          <p:cNvSpPr txBox="1"/>
          <p:nvPr>
            <p:ph type="title"/>
          </p:nvPr>
        </p:nvSpPr>
        <p:spPr>
          <a:xfrm>
            <a:off x="311700" y="285775"/>
            <a:ext cx="399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sz="3200">
                <a:solidFill>
                  <a:srgbClr val="3896D2"/>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5" name="Google Shape;45;p1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93700" lvl="0" marL="457200" rtl="0">
              <a:spcBef>
                <a:spcPts val="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1pPr>
            <a:lvl2pPr indent="-393700" lvl="1" marL="9144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2pPr>
            <a:lvl3pPr indent="-393700" lvl="2" marL="13716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3pPr>
            <a:lvl4pPr indent="-393700" lvl="3" marL="18288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4pPr>
            <a:lvl5pPr indent="-393700" lvl="4" marL="22860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5pPr>
            <a:lvl6pPr indent="-393700" lvl="5" marL="27432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6pPr>
            <a:lvl7pPr indent="-393700" lvl="6" marL="32004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7pPr>
            <a:lvl8pPr indent="-393700" lvl="7" marL="36576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8pPr>
            <a:lvl9pPr indent="-393700" lvl="8" marL="4114800" rtl="0">
              <a:spcBef>
                <a:spcPts val="1600"/>
              </a:spcBef>
              <a:spcAft>
                <a:spcPts val="1600"/>
              </a:spcAft>
              <a:buClr>
                <a:srgbClr val="3896D2"/>
              </a:buClr>
              <a:buSzPts val="2600"/>
              <a:buFont typeface="Fira Sans"/>
              <a:buChar char="■"/>
              <a:defRPr sz="2600">
                <a:solidFill>
                  <a:srgbClr val="3896D2"/>
                </a:solidFill>
                <a:latin typeface="Fira Sans"/>
                <a:ea typeface="Fira Sans"/>
                <a:cs typeface="Fira Sans"/>
                <a:sym typeface="Fira Sans"/>
              </a:defRPr>
            </a:lvl9pPr>
          </a:lstStyle>
          <a:p/>
        </p:txBody>
      </p:sp>
      <p:sp>
        <p:nvSpPr>
          <p:cNvPr id="46" name="Google Shape;46;p1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93700" lvl="0" marL="457200" rtl="0">
              <a:spcBef>
                <a:spcPts val="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1pPr>
            <a:lvl2pPr indent="-393700" lvl="1" marL="9144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2pPr>
            <a:lvl3pPr indent="-393700" lvl="2" marL="13716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3pPr>
            <a:lvl4pPr indent="-393700" lvl="3" marL="18288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4pPr>
            <a:lvl5pPr indent="-393700" lvl="4" marL="22860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5pPr>
            <a:lvl6pPr indent="-393700" lvl="5" marL="27432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6pPr>
            <a:lvl7pPr indent="-393700" lvl="6" marL="32004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7pPr>
            <a:lvl8pPr indent="-393700" lvl="7" marL="3657600" rtl="0">
              <a:spcBef>
                <a:spcPts val="1600"/>
              </a:spcBef>
              <a:spcAft>
                <a:spcPts val="0"/>
              </a:spcAft>
              <a:buClr>
                <a:schemeClr val="lt1"/>
              </a:buClr>
              <a:buSzPts val="2600"/>
              <a:buFont typeface="Fira Sans"/>
              <a:buChar char="○"/>
              <a:defRPr sz="2600">
                <a:solidFill>
                  <a:schemeClr val="lt1"/>
                </a:solidFill>
                <a:latin typeface="Fira Sans"/>
                <a:ea typeface="Fira Sans"/>
                <a:cs typeface="Fira Sans"/>
                <a:sym typeface="Fira Sans"/>
              </a:defRPr>
            </a:lvl8pPr>
            <a:lvl9pPr indent="-393700" lvl="8" marL="4114800" rtl="0">
              <a:spcBef>
                <a:spcPts val="1600"/>
              </a:spcBef>
              <a:spcAft>
                <a:spcPts val="1600"/>
              </a:spcAft>
              <a:buClr>
                <a:schemeClr val="lt1"/>
              </a:buClr>
              <a:buSzPts val="2600"/>
              <a:buFont typeface="Fira Sans"/>
              <a:buChar char="■"/>
              <a:defRPr sz="2600">
                <a:solidFill>
                  <a:schemeClr val="lt1"/>
                </a:solidFill>
                <a:latin typeface="Fira Sans"/>
                <a:ea typeface="Fira Sans"/>
                <a:cs typeface="Fira Sans"/>
                <a:sym typeface="Fira Sans"/>
              </a:defRPr>
            </a:lvl9pPr>
          </a:lstStyle>
          <a:p/>
        </p:txBody>
      </p:sp>
      <p:sp>
        <p:nvSpPr>
          <p:cNvPr id="47" name="Google Shape;47;p12"/>
          <p:cNvSpPr txBox="1"/>
          <p:nvPr>
            <p:ph idx="3" type="title"/>
          </p:nvPr>
        </p:nvSpPr>
        <p:spPr>
          <a:xfrm>
            <a:off x="4870950" y="285775"/>
            <a:ext cx="399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200"/>
              <a:buFont typeface="Fira Sans"/>
              <a:buNone/>
              <a:defRPr sz="3200">
                <a:solidFill>
                  <a:schemeClr val="lt1"/>
                </a:solidFill>
                <a:latin typeface="Fira Sans"/>
                <a:ea typeface="Fira Sans"/>
                <a:cs typeface="Fira Sans"/>
                <a:sym typeface="Fira Sans"/>
              </a:defRPr>
            </a:lvl1pPr>
            <a:lvl2pPr lvl="1"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2pPr>
            <a:lvl3pPr lvl="2"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3pPr>
            <a:lvl4pPr lvl="3"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4pPr>
            <a:lvl5pPr lvl="4"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5pPr>
            <a:lvl6pPr lvl="5"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6pPr>
            <a:lvl7pPr lvl="6"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7pPr>
            <a:lvl8pPr lvl="7"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8pPr>
            <a:lvl9pPr lvl="8" rtl="0">
              <a:spcBef>
                <a:spcPts val="0"/>
              </a:spcBef>
              <a:spcAft>
                <a:spcPts val="0"/>
              </a:spcAft>
              <a:buClr>
                <a:schemeClr val="lt1"/>
              </a:buClr>
              <a:buSzPts val="2800"/>
              <a:buFont typeface="Fira Sans"/>
              <a:buNone/>
              <a:defRPr>
                <a:solidFill>
                  <a:schemeClr val="lt1"/>
                </a:solidFill>
                <a:latin typeface="Fira Sans"/>
                <a:ea typeface="Fira Sans"/>
                <a:cs typeface="Fira Sans"/>
                <a:sym typeface="Fira Sans"/>
              </a:defRPr>
            </a:lvl9pPr>
          </a:lstStyle>
          <a:p/>
        </p:txBody>
      </p:sp>
      <p:pic>
        <p:nvPicPr>
          <p:cNvPr id="48" name="Google Shape;48;p12"/>
          <p:cNvPicPr preferRelativeResize="0"/>
          <p:nvPr/>
        </p:nvPicPr>
        <p:blipFill rotWithShape="1">
          <a:blip r:embed="rId2">
            <a:alphaModFix/>
          </a:blip>
          <a:srcRect b="27493" l="19166" r="18906" t="27353"/>
          <a:stretch/>
        </p:blipFill>
        <p:spPr>
          <a:xfrm>
            <a:off x="8351025" y="4568875"/>
            <a:ext cx="686830" cy="500825"/>
          </a:xfrm>
          <a:prstGeom prst="rect">
            <a:avLst/>
          </a:prstGeom>
          <a:noFill/>
          <a:ln>
            <a:noFill/>
          </a:ln>
        </p:spPr>
      </p:pic>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Light Blue/White) (Black Text)">
  <p:cSld name="TITLE_AND_TWO_COLUMNS_1">
    <p:bg>
      <p:bgPr>
        <a:solidFill>
          <a:schemeClr val="lt1"/>
        </a:solidFill>
      </p:bgPr>
    </p:bg>
    <p:spTree>
      <p:nvGrpSpPr>
        <p:cNvPr id="49" name="Shape 49"/>
        <p:cNvGrpSpPr/>
        <p:nvPr/>
      </p:nvGrpSpPr>
      <p:grpSpPr>
        <a:xfrm>
          <a:off x="0" y="0"/>
          <a:ext cx="0" cy="0"/>
          <a:chOff x="0" y="0"/>
          <a:chExt cx="0" cy="0"/>
        </a:xfrm>
      </p:grpSpPr>
      <p:sp>
        <p:nvSpPr>
          <p:cNvPr id="50" name="Google Shape;50;p13"/>
          <p:cNvSpPr/>
          <p:nvPr/>
        </p:nvSpPr>
        <p:spPr>
          <a:xfrm>
            <a:off x="0" y="-125"/>
            <a:ext cx="4572000" cy="5143500"/>
          </a:xfrm>
          <a:prstGeom prst="rect">
            <a:avLst/>
          </a:prstGeom>
          <a:solidFill>
            <a:srgbClr val="3896D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txBox="1"/>
          <p:nvPr>
            <p:ph type="title"/>
          </p:nvPr>
        </p:nvSpPr>
        <p:spPr>
          <a:xfrm>
            <a:off x="311700" y="285775"/>
            <a:ext cx="399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200"/>
              <a:buFont typeface="Fira Sans"/>
              <a:buNone/>
              <a:defRPr sz="3200">
                <a:solidFill>
                  <a:srgbClr val="000000"/>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93700" lvl="0" marL="457200" rtl="0">
              <a:spcBef>
                <a:spcPts val="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1pPr>
            <a:lvl2pPr indent="-393700" lvl="1" marL="9144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2pPr>
            <a:lvl3pPr indent="-393700" lvl="2" marL="13716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3pPr>
            <a:lvl4pPr indent="-393700" lvl="3" marL="18288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4pPr>
            <a:lvl5pPr indent="-393700" lvl="4" marL="22860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5pPr>
            <a:lvl6pPr indent="-393700" lvl="5" marL="27432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6pPr>
            <a:lvl7pPr indent="-393700" lvl="6" marL="32004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7pPr>
            <a:lvl8pPr indent="-393700" lvl="7" marL="36576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8pPr>
            <a:lvl9pPr indent="-393700" lvl="8" marL="4114800" rtl="0">
              <a:spcBef>
                <a:spcPts val="1600"/>
              </a:spcBef>
              <a:spcAft>
                <a:spcPts val="1600"/>
              </a:spcAft>
              <a:buClr>
                <a:srgbClr val="FFFFFF"/>
              </a:buClr>
              <a:buSzPts val="2600"/>
              <a:buFont typeface="Fira Sans"/>
              <a:buChar char="■"/>
              <a:defRPr sz="2600">
                <a:solidFill>
                  <a:srgbClr val="FFFFFF"/>
                </a:solidFill>
                <a:latin typeface="Fira Sans"/>
                <a:ea typeface="Fira Sans"/>
                <a:cs typeface="Fira Sans"/>
                <a:sym typeface="Fira Sans"/>
              </a:defRPr>
            </a:lvl9pPr>
          </a:lstStyle>
          <a:p/>
        </p:txBody>
      </p:sp>
      <p:sp>
        <p:nvSpPr>
          <p:cNvPr id="53" name="Google Shape;53;p1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93700" lvl="0" marL="457200" rtl="0">
              <a:spcBef>
                <a:spcPts val="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1pPr>
            <a:lvl2pPr indent="-393700" lvl="1" marL="9144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2pPr>
            <a:lvl3pPr indent="-393700" lvl="2" marL="13716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3pPr>
            <a:lvl4pPr indent="-393700" lvl="3" marL="18288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4pPr>
            <a:lvl5pPr indent="-393700" lvl="4" marL="22860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5pPr>
            <a:lvl6pPr indent="-393700" lvl="5" marL="27432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6pPr>
            <a:lvl7pPr indent="-393700" lvl="6" marL="32004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7pPr>
            <a:lvl8pPr indent="-393700" lvl="7" marL="3657600" rtl="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8pPr>
            <a:lvl9pPr indent="-393700" lvl="8" marL="4114800" rtl="0">
              <a:spcBef>
                <a:spcPts val="1600"/>
              </a:spcBef>
              <a:spcAft>
                <a:spcPts val="1600"/>
              </a:spcAft>
              <a:buClr>
                <a:srgbClr val="FFFFFF"/>
              </a:buClr>
              <a:buSzPts val="2600"/>
              <a:buFont typeface="Fira Sans"/>
              <a:buChar char="■"/>
              <a:defRPr sz="2600">
                <a:solidFill>
                  <a:srgbClr val="FFFFFF"/>
                </a:solidFill>
                <a:latin typeface="Fira Sans"/>
                <a:ea typeface="Fira Sans"/>
                <a:cs typeface="Fira Sans"/>
                <a:sym typeface="Fira Sans"/>
              </a:defRPr>
            </a:lvl9pPr>
          </a:lstStyle>
          <a:p/>
        </p:txBody>
      </p:sp>
      <p:sp>
        <p:nvSpPr>
          <p:cNvPr id="54" name="Google Shape;54;p13"/>
          <p:cNvSpPr txBox="1"/>
          <p:nvPr>
            <p:ph idx="3" type="title"/>
          </p:nvPr>
        </p:nvSpPr>
        <p:spPr>
          <a:xfrm>
            <a:off x="4870950" y="285775"/>
            <a:ext cx="399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Font typeface="Fira Sans"/>
              <a:buNone/>
              <a:defRPr sz="3200">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Arrow (Light Blue Text)">
  <p:cSld name="TITLE_AND_TWO_COLUMNS_1_1">
    <p:bg>
      <p:bgPr>
        <a:solidFill>
          <a:schemeClr val="lt1"/>
        </a:solid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239250" y="1832850"/>
            <a:ext cx="3264300" cy="14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b="1" sz="3200">
                <a:solidFill>
                  <a:srgbClr val="3896D2"/>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4"/>
          <p:cNvSpPr txBox="1"/>
          <p:nvPr>
            <p:ph idx="2" type="title"/>
          </p:nvPr>
        </p:nvSpPr>
        <p:spPr>
          <a:xfrm>
            <a:off x="5646400" y="1832850"/>
            <a:ext cx="3264300" cy="14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b="1" sz="3200">
                <a:solidFill>
                  <a:srgbClr val="3896D2"/>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p:nvPr/>
        </p:nvSpPr>
        <p:spPr>
          <a:xfrm>
            <a:off x="3795750" y="2040900"/>
            <a:ext cx="1552500" cy="1061700"/>
          </a:xfrm>
          <a:prstGeom prst="rightArrow">
            <a:avLst>
              <a:gd fmla="val 50000" name="adj1"/>
              <a:gd fmla="val 50000" name="adj2"/>
            </a:avLst>
          </a:prstGeom>
          <a:solidFill>
            <a:srgbClr val="324158"/>
          </a:solidFill>
          <a:ln cap="flat" cmpd="sng" w="9525">
            <a:solidFill>
              <a:srgbClr val="3241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Arrow (Black Text)">
  <p:cSld name="TITLE_AND_TWO_COLUMNS_1_1_1">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239250" y="1832850"/>
            <a:ext cx="3264300" cy="14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b="1" sz="3200">
                <a:solidFill>
                  <a:srgbClr val="3896D2"/>
                </a:solidFill>
                <a:latin typeface="Fira Sans"/>
                <a:ea typeface="Fira Sans"/>
                <a:cs typeface="Fira Sans"/>
                <a:sym typeface="Fira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1" name="Google Shape;61;p15"/>
          <p:cNvSpPr txBox="1"/>
          <p:nvPr>
            <p:ph idx="2" type="title"/>
          </p:nvPr>
        </p:nvSpPr>
        <p:spPr>
          <a:xfrm>
            <a:off x="5646400" y="1832850"/>
            <a:ext cx="3264300" cy="1477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3896D2"/>
              </a:buClr>
              <a:buSzPts val="3200"/>
              <a:buFont typeface="Fira Sans"/>
              <a:buNone/>
              <a:defRPr b="1" sz="3200">
                <a:solidFill>
                  <a:srgbClr val="3896D2"/>
                </a:solidFill>
                <a:latin typeface="Fira Sans"/>
                <a:ea typeface="Fira Sans"/>
                <a:cs typeface="Fira Sans"/>
                <a:sym typeface="Fira Sans"/>
              </a:defRPr>
            </a:lvl1pPr>
            <a:lvl2pPr lvl="1" rtl="0">
              <a:spcBef>
                <a:spcPts val="0"/>
              </a:spcBef>
              <a:spcAft>
                <a:spcPts val="0"/>
              </a:spcAft>
              <a:buClr>
                <a:srgbClr val="3896D2"/>
              </a:buClr>
              <a:buSzPts val="2800"/>
              <a:buNone/>
              <a:defRPr>
                <a:solidFill>
                  <a:srgbClr val="3896D2"/>
                </a:solidFill>
              </a:defRPr>
            </a:lvl2pPr>
            <a:lvl3pPr lvl="2" rtl="0">
              <a:spcBef>
                <a:spcPts val="0"/>
              </a:spcBef>
              <a:spcAft>
                <a:spcPts val="0"/>
              </a:spcAft>
              <a:buClr>
                <a:srgbClr val="3896D2"/>
              </a:buClr>
              <a:buSzPts val="2800"/>
              <a:buNone/>
              <a:defRPr>
                <a:solidFill>
                  <a:srgbClr val="3896D2"/>
                </a:solidFill>
              </a:defRPr>
            </a:lvl3pPr>
            <a:lvl4pPr lvl="3" rtl="0">
              <a:spcBef>
                <a:spcPts val="0"/>
              </a:spcBef>
              <a:spcAft>
                <a:spcPts val="0"/>
              </a:spcAft>
              <a:buClr>
                <a:srgbClr val="3896D2"/>
              </a:buClr>
              <a:buSzPts val="2800"/>
              <a:buNone/>
              <a:defRPr>
                <a:solidFill>
                  <a:srgbClr val="3896D2"/>
                </a:solidFill>
              </a:defRPr>
            </a:lvl4pPr>
            <a:lvl5pPr lvl="4" rtl="0">
              <a:spcBef>
                <a:spcPts val="0"/>
              </a:spcBef>
              <a:spcAft>
                <a:spcPts val="0"/>
              </a:spcAft>
              <a:buClr>
                <a:srgbClr val="3896D2"/>
              </a:buClr>
              <a:buSzPts val="2800"/>
              <a:buNone/>
              <a:defRPr>
                <a:solidFill>
                  <a:srgbClr val="3896D2"/>
                </a:solidFill>
              </a:defRPr>
            </a:lvl5pPr>
            <a:lvl6pPr lvl="5" rtl="0">
              <a:spcBef>
                <a:spcPts val="0"/>
              </a:spcBef>
              <a:spcAft>
                <a:spcPts val="0"/>
              </a:spcAft>
              <a:buClr>
                <a:srgbClr val="3896D2"/>
              </a:buClr>
              <a:buSzPts val="2800"/>
              <a:buNone/>
              <a:defRPr>
                <a:solidFill>
                  <a:srgbClr val="3896D2"/>
                </a:solidFill>
              </a:defRPr>
            </a:lvl6pPr>
            <a:lvl7pPr lvl="6" rtl="0">
              <a:spcBef>
                <a:spcPts val="0"/>
              </a:spcBef>
              <a:spcAft>
                <a:spcPts val="0"/>
              </a:spcAft>
              <a:buClr>
                <a:srgbClr val="3896D2"/>
              </a:buClr>
              <a:buSzPts val="2800"/>
              <a:buNone/>
              <a:defRPr>
                <a:solidFill>
                  <a:srgbClr val="3896D2"/>
                </a:solidFill>
              </a:defRPr>
            </a:lvl7pPr>
            <a:lvl8pPr lvl="7" rtl="0">
              <a:spcBef>
                <a:spcPts val="0"/>
              </a:spcBef>
              <a:spcAft>
                <a:spcPts val="0"/>
              </a:spcAft>
              <a:buClr>
                <a:srgbClr val="3896D2"/>
              </a:buClr>
              <a:buSzPts val="2800"/>
              <a:buNone/>
              <a:defRPr>
                <a:solidFill>
                  <a:srgbClr val="3896D2"/>
                </a:solidFill>
              </a:defRPr>
            </a:lvl8pPr>
            <a:lvl9pPr lvl="8" rtl="0">
              <a:spcBef>
                <a:spcPts val="0"/>
              </a:spcBef>
              <a:spcAft>
                <a:spcPts val="0"/>
              </a:spcAft>
              <a:buClr>
                <a:srgbClr val="3896D2"/>
              </a:buClr>
              <a:buSzPts val="2800"/>
              <a:buNone/>
              <a:defRPr>
                <a:solidFill>
                  <a:srgbClr val="3896D2"/>
                </a:solidFill>
              </a:defRPr>
            </a:lvl9pPr>
          </a:lstStyle>
          <a:p/>
        </p:txBody>
      </p:sp>
      <p:sp>
        <p:nvSpPr>
          <p:cNvPr id="62" name="Google Shape;62;p15"/>
          <p:cNvSpPr/>
          <p:nvPr/>
        </p:nvSpPr>
        <p:spPr>
          <a:xfrm>
            <a:off x="3795750" y="2040900"/>
            <a:ext cx="1552500" cy="1061700"/>
          </a:xfrm>
          <a:prstGeom prst="rightArrow">
            <a:avLst>
              <a:gd fmla="val 50000" name="adj1"/>
              <a:gd fmla="val 50000" name="adj2"/>
            </a:avLst>
          </a:prstGeom>
          <a:solidFill>
            <a:srgbClr val="324158"/>
          </a:solidFill>
          <a:ln cap="flat" cmpd="sng" w="9525">
            <a:solidFill>
              <a:srgbClr val="3241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Faded White)">
  <p:cSld name="BLANK_2">
    <p:bg>
      <p:bgPr>
        <a:solidFill>
          <a:srgbClr val="F0F3F6"/>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Navy Blue)">
  <p:cSld name="BLANK_1">
    <p:bg>
      <p:bgPr>
        <a:solidFill>
          <a:srgbClr val="324158"/>
        </a:solidFill>
      </p:bgPr>
    </p:bg>
    <p:spTree>
      <p:nvGrpSpPr>
        <p:cNvPr id="65" name="Shape 6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ight Blue)">
  <p:cSld name="BLANK_1_1">
    <p:bg>
      <p:bgPr>
        <a:solidFill>
          <a:srgbClr val="3896D2"/>
        </a:solidFill>
      </p:bgPr>
    </p:bg>
    <p:spTree>
      <p:nvGrpSpPr>
        <p:cNvPr id="66" name="Shape 6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7" name="Shape 67"/>
        <p:cNvGrpSpPr/>
        <p:nvPr/>
      </p:nvGrpSpPr>
      <p:grpSpPr>
        <a:xfrm>
          <a:off x="0" y="0"/>
          <a:ext cx="0" cy="0"/>
          <a:chOff x="0" y="0"/>
          <a:chExt cx="0" cy="0"/>
        </a:xfrm>
      </p:grpSpPr>
      <p:sp>
        <p:nvSpPr>
          <p:cNvPr id="68" name="Google Shape;68;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9" name="Google Shape;69;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0" name="Google Shape;70;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Centered)" type="secHead">
  <p:cSld name="SECTION_HEADER">
    <p:bg>
      <p:bgPr>
        <a:solidFill>
          <a:srgbClr val="324158"/>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lvl1pPr lvl="0" algn="ctr">
              <a:spcBef>
                <a:spcPts val="0"/>
              </a:spcBef>
              <a:spcAft>
                <a:spcPts val="0"/>
              </a:spcAft>
              <a:buClr>
                <a:srgbClr val="FFFFFF"/>
              </a:buClr>
              <a:buSzPts val="6000"/>
              <a:buFont typeface="Fira Sans"/>
              <a:buNone/>
              <a:defRPr b="1" sz="6000">
                <a:solidFill>
                  <a:srgbClr val="FFFFFF"/>
                </a:solidFill>
                <a:latin typeface="Fira Sans"/>
                <a:ea typeface="Fira Sans"/>
                <a:cs typeface="Fira Sans"/>
                <a:sym typeface="Fira Sa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71" name="Shape 71"/>
        <p:cNvGrpSpPr/>
        <p:nvPr/>
      </p:nvGrpSpPr>
      <p:grpSpPr>
        <a:xfrm>
          <a:off x="0" y="0"/>
          <a:ext cx="0" cy="0"/>
          <a:chOff x="0" y="0"/>
          <a:chExt cx="0" cy="0"/>
        </a:xfrm>
      </p:grpSpPr>
      <p:sp>
        <p:nvSpPr>
          <p:cNvPr id="72" name="Google Shape;7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4" name="Google Shape;7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SECTION_HEADER_3">
    <p:bg>
      <p:bgPr>
        <a:solidFill>
          <a:srgbClr val="324158"/>
        </a:solidFill>
      </p:bgPr>
    </p:bg>
    <p:spTree>
      <p:nvGrpSpPr>
        <p:cNvPr id="15" name="Shape 15"/>
        <p:cNvGrpSpPr/>
        <p:nvPr/>
      </p:nvGrpSpPr>
      <p:grpSpPr>
        <a:xfrm>
          <a:off x="0" y="0"/>
          <a:ext cx="0" cy="0"/>
          <a:chOff x="0" y="0"/>
          <a:chExt cx="0" cy="0"/>
        </a:xfrm>
      </p:grpSpPr>
      <p:sp>
        <p:nvSpPr>
          <p:cNvPr id="16" name="Google Shape;16;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17" name="Google Shape;17;p4"/>
          <p:cNvSpPr txBox="1"/>
          <p:nvPr/>
        </p:nvSpPr>
        <p:spPr>
          <a:xfrm>
            <a:off x="1132350" y="2061225"/>
            <a:ext cx="6879300" cy="9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3896D2"/>
                </a:solidFill>
                <a:latin typeface="Fira Sans"/>
                <a:ea typeface="Fira Sans"/>
                <a:cs typeface="Fira Sans"/>
                <a:sym typeface="Fira Sans"/>
              </a:rPr>
              <a:t>Thank You!</a:t>
            </a:r>
            <a:endParaRPr b="1" sz="6000">
              <a:solidFill>
                <a:srgbClr val="3896D2"/>
              </a:solidFill>
              <a:latin typeface="Fira Sans"/>
              <a:ea typeface="Fira Sans"/>
              <a:cs typeface="Fira Sans"/>
              <a:sym typeface="Fira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hite/Light Blue)(Centered)">
  <p:cSld name="SECTION_HEADER_2">
    <p:bg>
      <p:bgPr>
        <a:solidFill>
          <a:schemeClr val="lt1"/>
        </a:solid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896D2"/>
              </a:buClr>
              <a:buSzPts val="6000"/>
              <a:buFont typeface="Fira Sans"/>
              <a:buNone/>
              <a:defRPr b="1" sz="6000">
                <a:solidFill>
                  <a:srgbClr val="3896D2"/>
                </a:solidFill>
                <a:latin typeface="Fira Sans"/>
                <a:ea typeface="Fira Sans"/>
                <a:cs typeface="Fira Sans"/>
                <a:sym typeface="Fira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amp; Minimal Text (Centered)">
  <p:cSld name="SECTION_HEADER_2_1">
    <p:bg>
      <p:bgPr>
        <a:solidFill>
          <a:schemeClr val="lt1"/>
        </a:solidFill>
      </p:bgPr>
    </p:bg>
    <p:spTree>
      <p:nvGrpSpPr>
        <p:cNvPr id="20" name="Shape 20"/>
        <p:cNvGrpSpPr/>
        <p:nvPr/>
      </p:nvGrpSpPr>
      <p:grpSpPr>
        <a:xfrm>
          <a:off x="0" y="0"/>
          <a:ext cx="0" cy="0"/>
          <a:chOff x="0" y="0"/>
          <a:chExt cx="0" cy="0"/>
        </a:xfrm>
      </p:grpSpPr>
      <p:sp>
        <p:nvSpPr>
          <p:cNvPr id="21" name="Google Shape;21;p6"/>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896D2"/>
              </a:buClr>
              <a:buSzPts val="6000"/>
              <a:buFont typeface="Fira Sans"/>
              <a:buNone/>
              <a:defRPr b="1" sz="6000">
                <a:solidFill>
                  <a:srgbClr val="3896D2"/>
                </a:solidFill>
                <a:latin typeface="Fira Sans"/>
                <a:ea typeface="Fira Sans"/>
                <a:cs typeface="Fira Sans"/>
                <a:sym typeface="Fira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6"/>
          <p:cNvSpPr txBox="1"/>
          <p:nvPr>
            <p:ph idx="1" type="subTitle"/>
          </p:nvPr>
        </p:nvSpPr>
        <p:spPr>
          <a:xfrm>
            <a:off x="2096875" y="3649625"/>
            <a:ext cx="4923600" cy="4743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2400">
                <a:solidFill>
                  <a:srgbClr val="000000"/>
                </a:solidFill>
                <a:latin typeface="Fira Sans"/>
                <a:ea typeface="Fira Sans"/>
                <a:cs typeface="Fira Sans"/>
                <a:sym typeface="Fira Sans"/>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Title (Top)">
  <p:cSld name="SECTION_HEADER_1">
    <p:bg>
      <p:bgPr>
        <a:solidFill>
          <a:srgbClr val="324158"/>
        </a:solidFill>
      </p:bgPr>
    </p:bg>
    <p:spTree>
      <p:nvGrpSpPr>
        <p:cNvPr id="23" name="Shape 23"/>
        <p:cNvGrpSpPr/>
        <p:nvPr/>
      </p:nvGrpSpPr>
      <p:grpSpPr>
        <a:xfrm>
          <a:off x="0" y="0"/>
          <a:ext cx="0" cy="0"/>
          <a:chOff x="0" y="0"/>
          <a:chExt cx="0" cy="0"/>
        </a:xfrm>
      </p:grpSpPr>
      <p:sp>
        <p:nvSpPr>
          <p:cNvPr id="24" name="Google Shape;24;p7"/>
          <p:cNvSpPr txBox="1"/>
          <p:nvPr>
            <p:ph type="title"/>
          </p:nvPr>
        </p:nvSpPr>
        <p:spPr>
          <a:xfrm>
            <a:off x="311700" y="398275"/>
            <a:ext cx="8520600" cy="1958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3896D2"/>
              </a:buClr>
              <a:buSzPts val="6000"/>
              <a:buFont typeface="Fira Sans"/>
              <a:buNone/>
              <a:defRPr b="1" sz="6000">
                <a:solidFill>
                  <a:srgbClr val="3896D2"/>
                </a:solidFill>
                <a:latin typeface="Fira Sans"/>
                <a:ea typeface="Fira Sans"/>
                <a:cs typeface="Fira Sans"/>
                <a:sym typeface="Fira Sans"/>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column) (Black text)" type="tx">
  <p:cSld name="TITLE_AND_BODY">
    <p:spTree>
      <p:nvGrpSpPr>
        <p:cNvPr id="25" name="Shape 25"/>
        <p:cNvGrpSpPr/>
        <p:nvPr/>
      </p:nvGrpSpPr>
      <p:grpSpPr>
        <a:xfrm>
          <a:off x="0" y="0"/>
          <a:ext cx="0" cy="0"/>
          <a:chOff x="0" y="0"/>
          <a:chExt cx="0" cy="0"/>
        </a:xfrm>
      </p:grpSpPr>
      <p:sp>
        <p:nvSpPr>
          <p:cNvPr id="26" name="Google Shape;26;p8"/>
          <p:cNvSpPr/>
          <p:nvPr/>
        </p:nvSpPr>
        <p:spPr>
          <a:xfrm>
            <a:off x="0" y="0"/>
            <a:ext cx="2309100" cy="5143500"/>
          </a:xfrm>
          <a:prstGeom prst="rect">
            <a:avLst/>
          </a:prstGeom>
          <a:solidFill>
            <a:srgbClr val="3896D2"/>
          </a:solidFill>
          <a:ln>
            <a:noFill/>
          </a:ln>
          <a:effectLst>
            <a:outerShdw blurRad="38100" rotWithShape="0" dir="5400000" dist="25400">
              <a:srgbClr val="000000">
                <a:alpha val="4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b="1" i="0" sz="2400" u="none" cap="none" strike="noStrike">
              <a:solidFill>
                <a:srgbClr val="FFFFFF"/>
              </a:solidFill>
              <a:latin typeface="Fira Sans"/>
              <a:ea typeface="Fira Sans"/>
              <a:cs typeface="Fira Sans"/>
              <a:sym typeface="Fira Sans"/>
            </a:endParaRPr>
          </a:p>
        </p:txBody>
      </p:sp>
      <p:sp>
        <p:nvSpPr>
          <p:cNvPr id="27" name="Google Shape;27;p8"/>
          <p:cNvSpPr txBox="1"/>
          <p:nvPr>
            <p:ph idx="1" type="subTitle"/>
          </p:nvPr>
        </p:nvSpPr>
        <p:spPr>
          <a:xfrm>
            <a:off x="238800" y="477750"/>
            <a:ext cx="1831500" cy="393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b="1" sz="2800">
                <a:solidFill>
                  <a:schemeClr val="lt1"/>
                </a:solidFill>
                <a:latin typeface="Fira Sans"/>
                <a:ea typeface="Fira Sans"/>
                <a:cs typeface="Fira Sans"/>
                <a:sym typeface="Fira Sans"/>
              </a:defRPr>
            </a:lvl1pPr>
            <a:lvl2pPr lvl="1">
              <a:spcBef>
                <a:spcPts val="1600"/>
              </a:spcBef>
              <a:spcAft>
                <a:spcPts val="0"/>
              </a:spcAft>
              <a:buNone/>
              <a:defRPr>
                <a:latin typeface="Fira Sans"/>
                <a:ea typeface="Fira Sans"/>
                <a:cs typeface="Fira Sans"/>
                <a:sym typeface="Fira Sans"/>
              </a:defRPr>
            </a:lvl2pPr>
            <a:lvl3pPr lvl="2">
              <a:spcBef>
                <a:spcPts val="1600"/>
              </a:spcBef>
              <a:spcAft>
                <a:spcPts val="0"/>
              </a:spcAft>
              <a:buNone/>
              <a:defRPr>
                <a:latin typeface="Fira Sans"/>
                <a:ea typeface="Fira Sans"/>
                <a:cs typeface="Fira Sans"/>
                <a:sym typeface="Fira Sans"/>
              </a:defRPr>
            </a:lvl3pPr>
            <a:lvl4pPr lvl="3">
              <a:spcBef>
                <a:spcPts val="1600"/>
              </a:spcBef>
              <a:spcAft>
                <a:spcPts val="0"/>
              </a:spcAft>
              <a:buNone/>
              <a:defRPr>
                <a:latin typeface="Fira Sans"/>
                <a:ea typeface="Fira Sans"/>
                <a:cs typeface="Fira Sans"/>
                <a:sym typeface="Fira Sans"/>
              </a:defRPr>
            </a:lvl4pPr>
            <a:lvl5pPr lvl="4">
              <a:spcBef>
                <a:spcPts val="1600"/>
              </a:spcBef>
              <a:spcAft>
                <a:spcPts val="0"/>
              </a:spcAft>
              <a:buNone/>
              <a:defRPr>
                <a:latin typeface="Fira Sans"/>
                <a:ea typeface="Fira Sans"/>
                <a:cs typeface="Fira Sans"/>
                <a:sym typeface="Fira Sans"/>
              </a:defRPr>
            </a:lvl5pPr>
            <a:lvl6pPr lvl="5">
              <a:spcBef>
                <a:spcPts val="1600"/>
              </a:spcBef>
              <a:spcAft>
                <a:spcPts val="0"/>
              </a:spcAft>
              <a:buNone/>
              <a:defRPr>
                <a:latin typeface="Fira Sans"/>
                <a:ea typeface="Fira Sans"/>
                <a:cs typeface="Fira Sans"/>
                <a:sym typeface="Fira Sans"/>
              </a:defRPr>
            </a:lvl6pPr>
            <a:lvl7pPr lvl="6">
              <a:spcBef>
                <a:spcPts val="1600"/>
              </a:spcBef>
              <a:spcAft>
                <a:spcPts val="0"/>
              </a:spcAft>
              <a:buNone/>
              <a:defRPr>
                <a:latin typeface="Fira Sans"/>
                <a:ea typeface="Fira Sans"/>
                <a:cs typeface="Fira Sans"/>
                <a:sym typeface="Fira Sans"/>
              </a:defRPr>
            </a:lvl7pPr>
            <a:lvl8pPr lvl="7">
              <a:spcBef>
                <a:spcPts val="1600"/>
              </a:spcBef>
              <a:spcAft>
                <a:spcPts val="0"/>
              </a:spcAft>
              <a:buNone/>
              <a:defRPr>
                <a:latin typeface="Fira Sans"/>
                <a:ea typeface="Fira Sans"/>
                <a:cs typeface="Fira Sans"/>
                <a:sym typeface="Fira Sans"/>
              </a:defRPr>
            </a:lvl8pPr>
            <a:lvl9pPr lvl="8">
              <a:spcBef>
                <a:spcPts val="1600"/>
              </a:spcBef>
              <a:spcAft>
                <a:spcPts val="1600"/>
              </a:spcAft>
              <a:buNone/>
              <a:defRPr>
                <a:latin typeface="Fira Sans"/>
                <a:ea typeface="Fira Sans"/>
                <a:cs typeface="Fira Sans"/>
                <a:sym typeface="Fira Sans"/>
              </a:defRPr>
            </a:lvl9pPr>
          </a:lstStyle>
          <a:p/>
        </p:txBody>
      </p:sp>
      <p:sp>
        <p:nvSpPr>
          <p:cNvPr id="28" name="Google Shape;28;p8"/>
          <p:cNvSpPr txBox="1"/>
          <p:nvPr>
            <p:ph idx="2" type="body"/>
          </p:nvPr>
        </p:nvSpPr>
        <p:spPr>
          <a:xfrm>
            <a:off x="2471825" y="477750"/>
            <a:ext cx="5700000" cy="4339800"/>
          </a:xfrm>
          <a:prstGeom prst="rect">
            <a:avLst/>
          </a:prstGeom>
        </p:spPr>
        <p:txBody>
          <a:bodyPr anchorCtr="0" anchor="t" bIns="91425" lIns="91425" spcFirstLastPara="1" rIns="91425" wrap="square" tIns="91425">
            <a:noAutofit/>
          </a:bodyPr>
          <a:lstStyle>
            <a:lvl1pPr indent="-393700" lvl="0" marL="457200">
              <a:spcBef>
                <a:spcPts val="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1pPr>
            <a:lvl2pPr indent="-393700" lvl="1" marL="9144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2pPr>
            <a:lvl3pPr indent="-393700" lvl="2" marL="13716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3pPr>
            <a:lvl4pPr indent="-393700" lvl="3" marL="18288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4pPr>
            <a:lvl5pPr indent="-393700" lvl="4" marL="22860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5pPr>
            <a:lvl6pPr indent="-393700" lvl="5" marL="27432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6pPr>
            <a:lvl7pPr indent="-393700" lvl="6" marL="32004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7pPr>
            <a:lvl8pPr indent="-393700" lvl="7" marL="3657600">
              <a:spcBef>
                <a:spcPts val="1600"/>
              </a:spcBef>
              <a:spcAft>
                <a:spcPts val="0"/>
              </a:spcAft>
              <a:buClr>
                <a:srgbClr val="FFFFFF"/>
              </a:buClr>
              <a:buSzPts val="2600"/>
              <a:buFont typeface="Fira Sans"/>
              <a:buChar char="○"/>
              <a:defRPr sz="2600">
                <a:solidFill>
                  <a:srgbClr val="FFFFFF"/>
                </a:solidFill>
                <a:latin typeface="Fira Sans"/>
                <a:ea typeface="Fira Sans"/>
                <a:cs typeface="Fira Sans"/>
                <a:sym typeface="Fira Sans"/>
              </a:defRPr>
            </a:lvl8pPr>
            <a:lvl9pPr indent="-393700" lvl="8" marL="4114800">
              <a:spcBef>
                <a:spcPts val="1600"/>
              </a:spcBef>
              <a:spcAft>
                <a:spcPts val="1600"/>
              </a:spcAft>
              <a:buClr>
                <a:srgbClr val="FFFFFF"/>
              </a:buClr>
              <a:buSzPts val="2600"/>
              <a:buFont typeface="Fira Sans"/>
              <a:buChar char="■"/>
              <a:defRPr sz="2600">
                <a:solidFill>
                  <a:srgbClr val="FFFFFF"/>
                </a:solidFill>
                <a:latin typeface="Fira Sans"/>
                <a:ea typeface="Fira Sans"/>
                <a:cs typeface="Fira Sans"/>
                <a:sym typeface="Fira Sans"/>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lank (1 column) ">
  <p:cSld name="TITLE_AND_BODY_2">
    <p:spTree>
      <p:nvGrpSpPr>
        <p:cNvPr id="29" name="Shape 29"/>
        <p:cNvGrpSpPr/>
        <p:nvPr/>
      </p:nvGrpSpPr>
      <p:grpSpPr>
        <a:xfrm>
          <a:off x="0" y="0"/>
          <a:ext cx="0" cy="0"/>
          <a:chOff x="0" y="0"/>
          <a:chExt cx="0" cy="0"/>
        </a:xfrm>
      </p:grpSpPr>
      <p:sp>
        <p:nvSpPr>
          <p:cNvPr id="30" name="Google Shape;30;p9"/>
          <p:cNvSpPr/>
          <p:nvPr/>
        </p:nvSpPr>
        <p:spPr>
          <a:xfrm>
            <a:off x="0" y="0"/>
            <a:ext cx="2309100" cy="5143500"/>
          </a:xfrm>
          <a:prstGeom prst="rect">
            <a:avLst/>
          </a:prstGeom>
          <a:solidFill>
            <a:srgbClr val="3896D2"/>
          </a:solidFill>
          <a:ln>
            <a:noFill/>
          </a:ln>
          <a:effectLst>
            <a:outerShdw blurRad="38100" rotWithShape="0" dir="5400000" dist="25400">
              <a:srgbClr val="000000">
                <a:alpha val="4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b="1" i="0" sz="2400" u="none" cap="none" strike="noStrike">
              <a:solidFill>
                <a:srgbClr val="FFFFFF"/>
              </a:solidFill>
              <a:latin typeface="Fira Sans"/>
              <a:ea typeface="Fira Sans"/>
              <a:cs typeface="Fira Sans"/>
              <a:sym typeface="Fira Sans"/>
            </a:endParaRPr>
          </a:p>
        </p:txBody>
      </p:sp>
      <p:sp>
        <p:nvSpPr>
          <p:cNvPr id="31" name="Google Shape;31;p9"/>
          <p:cNvSpPr txBox="1"/>
          <p:nvPr>
            <p:ph idx="1" type="subTitle"/>
          </p:nvPr>
        </p:nvSpPr>
        <p:spPr>
          <a:xfrm>
            <a:off x="238800" y="477750"/>
            <a:ext cx="18315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800">
                <a:solidFill>
                  <a:schemeClr val="lt1"/>
                </a:solidFill>
                <a:latin typeface="Fira Sans"/>
                <a:ea typeface="Fira Sans"/>
                <a:cs typeface="Fira Sans"/>
                <a:sym typeface="Fira Sans"/>
              </a:defRPr>
            </a:lvl1pPr>
            <a:lvl2pPr lvl="1" rtl="0">
              <a:spcBef>
                <a:spcPts val="1600"/>
              </a:spcBef>
              <a:spcAft>
                <a:spcPts val="0"/>
              </a:spcAft>
              <a:buNone/>
              <a:defRPr>
                <a:latin typeface="Fira Sans"/>
                <a:ea typeface="Fira Sans"/>
                <a:cs typeface="Fira Sans"/>
                <a:sym typeface="Fira Sans"/>
              </a:defRPr>
            </a:lvl2pPr>
            <a:lvl3pPr lvl="2" rtl="0">
              <a:spcBef>
                <a:spcPts val="1600"/>
              </a:spcBef>
              <a:spcAft>
                <a:spcPts val="0"/>
              </a:spcAft>
              <a:buNone/>
              <a:defRPr>
                <a:latin typeface="Fira Sans"/>
                <a:ea typeface="Fira Sans"/>
                <a:cs typeface="Fira Sans"/>
                <a:sym typeface="Fira Sans"/>
              </a:defRPr>
            </a:lvl3pPr>
            <a:lvl4pPr lvl="3" rtl="0">
              <a:spcBef>
                <a:spcPts val="1600"/>
              </a:spcBef>
              <a:spcAft>
                <a:spcPts val="0"/>
              </a:spcAft>
              <a:buNone/>
              <a:defRPr>
                <a:latin typeface="Fira Sans"/>
                <a:ea typeface="Fira Sans"/>
                <a:cs typeface="Fira Sans"/>
                <a:sym typeface="Fira Sans"/>
              </a:defRPr>
            </a:lvl4pPr>
            <a:lvl5pPr lvl="4" rtl="0">
              <a:spcBef>
                <a:spcPts val="1600"/>
              </a:spcBef>
              <a:spcAft>
                <a:spcPts val="0"/>
              </a:spcAft>
              <a:buNone/>
              <a:defRPr>
                <a:latin typeface="Fira Sans"/>
                <a:ea typeface="Fira Sans"/>
                <a:cs typeface="Fira Sans"/>
                <a:sym typeface="Fira Sans"/>
              </a:defRPr>
            </a:lvl5pPr>
            <a:lvl6pPr lvl="5" rtl="0">
              <a:spcBef>
                <a:spcPts val="1600"/>
              </a:spcBef>
              <a:spcAft>
                <a:spcPts val="0"/>
              </a:spcAft>
              <a:buNone/>
              <a:defRPr>
                <a:latin typeface="Fira Sans"/>
                <a:ea typeface="Fira Sans"/>
                <a:cs typeface="Fira Sans"/>
                <a:sym typeface="Fira Sans"/>
              </a:defRPr>
            </a:lvl6pPr>
            <a:lvl7pPr lvl="6" rtl="0">
              <a:spcBef>
                <a:spcPts val="1600"/>
              </a:spcBef>
              <a:spcAft>
                <a:spcPts val="0"/>
              </a:spcAft>
              <a:buNone/>
              <a:defRPr>
                <a:latin typeface="Fira Sans"/>
                <a:ea typeface="Fira Sans"/>
                <a:cs typeface="Fira Sans"/>
                <a:sym typeface="Fira Sans"/>
              </a:defRPr>
            </a:lvl7pPr>
            <a:lvl8pPr lvl="7" rtl="0">
              <a:spcBef>
                <a:spcPts val="1600"/>
              </a:spcBef>
              <a:spcAft>
                <a:spcPts val="0"/>
              </a:spcAft>
              <a:buNone/>
              <a:defRPr>
                <a:latin typeface="Fira Sans"/>
                <a:ea typeface="Fira Sans"/>
                <a:cs typeface="Fira Sans"/>
                <a:sym typeface="Fira Sans"/>
              </a:defRPr>
            </a:lvl8pPr>
            <a:lvl9pPr lvl="8" rtl="0">
              <a:spcBef>
                <a:spcPts val="1600"/>
              </a:spcBef>
              <a:spcAft>
                <a:spcPts val="1600"/>
              </a:spcAft>
              <a:buNone/>
              <a:defRPr>
                <a:latin typeface="Fira Sans"/>
                <a:ea typeface="Fira Sans"/>
                <a:cs typeface="Fira Sans"/>
                <a:sym typeface="Fira Sans"/>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column) (Light Blue text)">
  <p:cSld name="TITLE_AND_BODY_1">
    <p:spTree>
      <p:nvGrpSpPr>
        <p:cNvPr id="32" name="Shape 32"/>
        <p:cNvGrpSpPr/>
        <p:nvPr/>
      </p:nvGrpSpPr>
      <p:grpSpPr>
        <a:xfrm>
          <a:off x="0" y="0"/>
          <a:ext cx="0" cy="0"/>
          <a:chOff x="0" y="0"/>
          <a:chExt cx="0" cy="0"/>
        </a:xfrm>
      </p:grpSpPr>
      <p:sp>
        <p:nvSpPr>
          <p:cNvPr id="33" name="Google Shape;33;p10"/>
          <p:cNvSpPr/>
          <p:nvPr/>
        </p:nvSpPr>
        <p:spPr>
          <a:xfrm>
            <a:off x="0" y="0"/>
            <a:ext cx="2309100" cy="5143500"/>
          </a:xfrm>
          <a:prstGeom prst="rect">
            <a:avLst/>
          </a:prstGeom>
          <a:solidFill>
            <a:srgbClr val="3896D2"/>
          </a:solidFill>
          <a:ln>
            <a:noFill/>
          </a:ln>
          <a:effectLst>
            <a:outerShdw blurRad="38100" rotWithShape="0" dir="5400000" dist="25400">
              <a:srgbClr val="000000">
                <a:alpha val="4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b="1" i="0" sz="2400" u="none" cap="none" strike="noStrike">
              <a:solidFill>
                <a:srgbClr val="FFFFFF"/>
              </a:solidFill>
              <a:latin typeface="Fira Sans"/>
              <a:ea typeface="Fira Sans"/>
              <a:cs typeface="Fira Sans"/>
              <a:sym typeface="Fira Sans"/>
            </a:endParaRPr>
          </a:p>
        </p:txBody>
      </p:sp>
      <p:sp>
        <p:nvSpPr>
          <p:cNvPr id="34" name="Google Shape;34;p10"/>
          <p:cNvSpPr txBox="1"/>
          <p:nvPr>
            <p:ph idx="1" type="subTitle"/>
          </p:nvPr>
        </p:nvSpPr>
        <p:spPr>
          <a:xfrm>
            <a:off x="238800" y="477750"/>
            <a:ext cx="18315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sz="2800">
                <a:solidFill>
                  <a:schemeClr val="lt1"/>
                </a:solidFill>
                <a:latin typeface="Fira Sans"/>
                <a:ea typeface="Fira Sans"/>
                <a:cs typeface="Fira Sans"/>
                <a:sym typeface="Fira Sans"/>
              </a:defRPr>
            </a:lvl1pPr>
            <a:lvl2pPr lvl="1" rtl="0">
              <a:spcBef>
                <a:spcPts val="1600"/>
              </a:spcBef>
              <a:spcAft>
                <a:spcPts val="0"/>
              </a:spcAft>
              <a:buNone/>
              <a:defRPr>
                <a:latin typeface="Fira Sans"/>
                <a:ea typeface="Fira Sans"/>
                <a:cs typeface="Fira Sans"/>
                <a:sym typeface="Fira Sans"/>
              </a:defRPr>
            </a:lvl2pPr>
            <a:lvl3pPr lvl="2" rtl="0">
              <a:spcBef>
                <a:spcPts val="1600"/>
              </a:spcBef>
              <a:spcAft>
                <a:spcPts val="0"/>
              </a:spcAft>
              <a:buNone/>
              <a:defRPr>
                <a:latin typeface="Fira Sans"/>
                <a:ea typeface="Fira Sans"/>
                <a:cs typeface="Fira Sans"/>
                <a:sym typeface="Fira Sans"/>
              </a:defRPr>
            </a:lvl3pPr>
            <a:lvl4pPr lvl="3" rtl="0">
              <a:spcBef>
                <a:spcPts val="1600"/>
              </a:spcBef>
              <a:spcAft>
                <a:spcPts val="0"/>
              </a:spcAft>
              <a:buNone/>
              <a:defRPr>
                <a:latin typeface="Fira Sans"/>
                <a:ea typeface="Fira Sans"/>
                <a:cs typeface="Fira Sans"/>
                <a:sym typeface="Fira Sans"/>
              </a:defRPr>
            </a:lvl4pPr>
            <a:lvl5pPr lvl="4" rtl="0">
              <a:spcBef>
                <a:spcPts val="1600"/>
              </a:spcBef>
              <a:spcAft>
                <a:spcPts val="0"/>
              </a:spcAft>
              <a:buNone/>
              <a:defRPr>
                <a:latin typeface="Fira Sans"/>
                <a:ea typeface="Fira Sans"/>
                <a:cs typeface="Fira Sans"/>
                <a:sym typeface="Fira Sans"/>
              </a:defRPr>
            </a:lvl5pPr>
            <a:lvl6pPr lvl="5" rtl="0">
              <a:spcBef>
                <a:spcPts val="1600"/>
              </a:spcBef>
              <a:spcAft>
                <a:spcPts val="0"/>
              </a:spcAft>
              <a:buNone/>
              <a:defRPr>
                <a:latin typeface="Fira Sans"/>
                <a:ea typeface="Fira Sans"/>
                <a:cs typeface="Fira Sans"/>
                <a:sym typeface="Fira Sans"/>
              </a:defRPr>
            </a:lvl6pPr>
            <a:lvl7pPr lvl="6" rtl="0">
              <a:spcBef>
                <a:spcPts val="1600"/>
              </a:spcBef>
              <a:spcAft>
                <a:spcPts val="0"/>
              </a:spcAft>
              <a:buNone/>
              <a:defRPr>
                <a:latin typeface="Fira Sans"/>
                <a:ea typeface="Fira Sans"/>
                <a:cs typeface="Fira Sans"/>
                <a:sym typeface="Fira Sans"/>
              </a:defRPr>
            </a:lvl7pPr>
            <a:lvl8pPr lvl="7" rtl="0">
              <a:spcBef>
                <a:spcPts val="1600"/>
              </a:spcBef>
              <a:spcAft>
                <a:spcPts val="0"/>
              </a:spcAft>
              <a:buNone/>
              <a:defRPr>
                <a:latin typeface="Fira Sans"/>
                <a:ea typeface="Fira Sans"/>
                <a:cs typeface="Fira Sans"/>
                <a:sym typeface="Fira Sans"/>
              </a:defRPr>
            </a:lvl8pPr>
            <a:lvl9pPr lvl="8" rtl="0">
              <a:spcBef>
                <a:spcPts val="1600"/>
              </a:spcBef>
              <a:spcAft>
                <a:spcPts val="1600"/>
              </a:spcAft>
              <a:buNone/>
              <a:defRPr>
                <a:latin typeface="Fira Sans"/>
                <a:ea typeface="Fira Sans"/>
                <a:cs typeface="Fira Sans"/>
                <a:sym typeface="Fira Sans"/>
              </a:defRPr>
            </a:lvl9pPr>
          </a:lstStyle>
          <a:p/>
        </p:txBody>
      </p:sp>
      <p:sp>
        <p:nvSpPr>
          <p:cNvPr id="35" name="Google Shape;35;p10"/>
          <p:cNvSpPr txBox="1"/>
          <p:nvPr>
            <p:ph idx="2" type="body"/>
          </p:nvPr>
        </p:nvSpPr>
        <p:spPr>
          <a:xfrm>
            <a:off x="2471825" y="477750"/>
            <a:ext cx="5700000" cy="4339800"/>
          </a:xfrm>
          <a:prstGeom prst="rect">
            <a:avLst/>
          </a:prstGeom>
        </p:spPr>
        <p:txBody>
          <a:bodyPr anchorCtr="0" anchor="t" bIns="91425" lIns="91425" spcFirstLastPara="1" rIns="91425" wrap="square" tIns="91425">
            <a:noAutofit/>
          </a:bodyPr>
          <a:lstStyle>
            <a:lvl1pPr indent="-393700" lvl="0" marL="457200" rtl="0">
              <a:spcBef>
                <a:spcPts val="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1pPr>
            <a:lvl2pPr indent="-393700" lvl="1" marL="9144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2pPr>
            <a:lvl3pPr indent="-393700" lvl="2" marL="13716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3pPr>
            <a:lvl4pPr indent="-393700" lvl="3" marL="18288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4pPr>
            <a:lvl5pPr indent="-393700" lvl="4" marL="22860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5pPr>
            <a:lvl6pPr indent="-393700" lvl="5" marL="27432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6pPr>
            <a:lvl7pPr indent="-393700" lvl="6" marL="32004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7pPr>
            <a:lvl8pPr indent="-393700" lvl="7" marL="3657600" rtl="0">
              <a:spcBef>
                <a:spcPts val="1600"/>
              </a:spcBef>
              <a:spcAft>
                <a:spcPts val="0"/>
              </a:spcAft>
              <a:buClr>
                <a:srgbClr val="3896D2"/>
              </a:buClr>
              <a:buSzPts val="2600"/>
              <a:buFont typeface="Fira Sans"/>
              <a:buChar char="○"/>
              <a:defRPr sz="2600">
                <a:solidFill>
                  <a:srgbClr val="3896D2"/>
                </a:solidFill>
                <a:latin typeface="Fira Sans"/>
                <a:ea typeface="Fira Sans"/>
                <a:cs typeface="Fira Sans"/>
                <a:sym typeface="Fira Sans"/>
              </a:defRPr>
            </a:lvl8pPr>
            <a:lvl9pPr indent="-393700" lvl="8" marL="4114800" rtl="0">
              <a:spcBef>
                <a:spcPts val="1600"/>
              </a:spcBef>
              <a:spcAft>
                <a:spcPts val="1600"/>
              </a:spcAft>
              <a:buClr>
                <a:srgbClr val="3896D2"/>
              </a:buClr>
              <a:buSzPts val="2600"/>
              <a:buFont typeface="Fira Sans"/>
              <a:buChar char="■"/>
              <a:defRPr sz="2600">
                <a:solidFill>
                  <a:srgbClr val="3896D2"/>
                </a:solidFill>
                <a:latin typeface="Fira Sans"/>
                <a:ea typeface="Fira Sans"/>
                <a:cs typeface="Fira Sans"/>
                <a:sym typeface="Fira Sans"/>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324158"/>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3896D2"/>
              </a:buClr>
              <a:buSzPts val="2800"/>
              <a:buFont typeface="Fira Sans"/>
              <a:buNone/>
              <a:defRPr sz="2800">
                <a:solidFill>
                  <a:srgbClr val="3896D2"/>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Fira Sans"/>
              <a:buChar char="●"/>
              <a:defRPr sz="1800">
                <a:solidFill>
                  <a:srgbClr val="FFFFFF"/>
                </a:solidFill>
                <a:latin typeface="Fira Sans"/>
                <a:ea typeface="Fira Sans"/>
                <a:cs typeface="Fira Sans"/>
                <a:sym typeface="Fira Sans"/>
              </a:defRPr>
            </a:lvl1pPr>
            <a:lvl2pPr indent="-317500" lvl="1" marL="9144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2pPr>
            <a:lvl3pPr indent="-317500" lvl="2" marL="13716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3pPr>
            <a:lvl4pPr indent="-317500" lvl="3" marL="18288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4pPr>
            <a:lvl5pPr indent="-317500" lvl="4" marL="22860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5pPr>
            <a:lvl6pPr indent="-317500" lvl="5" marL="27432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6pPr>
            <a:lvl7pPr indent="-317500" lvl="6" marL="32004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7pPr>
            <a:lvl8pPr indent="-317500" lvl="7" marL="3657600">
              <a:lnSpc>
                <a:spcPct val="115000"/>
              </a:lnSpc>
              <a:spcBef>
                <a:spcPts val="1600"/>
              </a:spcBef>
              <a:spcAft>
                <a:spcPts val="0"/>
              </a:spcAft>
              <a:buClr>
                <a:srgbClr val="FFFFFF"/>
              </a:buClr>
              <a:buSzPts val="1400"/>
              <a:buFont typeface="Fira Sans"/>
              <a:buChar char="○"/>
              <a:defRPr>
                <a:solidFill>
                  <a:srgbClr val="FFFFFF"/>
                </a:solidFill>
                <a:latin typeface="Fira Sans"/>
                <a:ea typeface="Fira Sans"/>
                <a:cs typeface="Fira Sans"/>
                <a:sym typeface="Fira Sans"/>
              </a:defRPr>
            </a:lvl8pPr>
            <a:lvl9pPr indent="-317500" lvl="8" marL="4114800">
              <a:lnSpc>
                <a:spcPct val="115000"/>
              </a:lnSpc>
              <a:spcBef>
                <a:spcPts val="1600"/>
              </a:spcBef>
              <a:spcAft>
                <a:spcPts val="1600"/>
              </a:spcAft>
              <a:buClr>
                <a:srgbClr val="FFFFFF"/>
              </a:buClr>
              <a:buSzPts val="1400"/>
              <a:buFont typeface="Fira Sans"/>
              <a:buChar char="■"/>
              <a:defRPr>
                <a:solidFill>
                  <a:srgbClr val="FFFFFF"/>
                </a:solidFill>
                <a:latin typeface="Fira Sans"/>
                <a:ea typeface="Fira Sans"/>
                <a:cs typeface="Fira Sans"/>
                <a:sym typeface="Fira Sans"/>
              </a:defRPr>
            </a:lvl9pPr>
          </a:lstStyle>
          <a:p/>
        </p:txBody>
      </p:sp>
      <p:pic>
        <p:nvPicPr>
          <p:cNvPr id="8" name="Google Shape;8;p1"/>
          <p:cNvPicPr preferRelativeResize="0"/>
          <p:nvPr/>
        </p:nvPicPr>
        <p:blipFill>
          <a:blip r:embed="rId1">
            <a:alphaModFix/>
          </a:blip>
          <a:stretch>
            <a:fillRect/>
          </a:stretch>
        </p:blipFill>
        <p:spPr>
          <a:xfrm>
            <a:off x="6275850" y="4499400"/>
            <a:ext cx="2796724" cy="6107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5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6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5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7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8.xml"/><Relationship Id="rId3" Type="http://schemas.openxmlformats.org/officeDocument/2006/relationships/image" Target="../media/image5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9.xml"/><Relationship Id="rId3"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4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6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5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7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6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6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6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8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6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71.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7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7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7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7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7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7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7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8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6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8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9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84.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8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9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8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8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9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87.png"/><Relationship Id="rId4" Type="http://schemas.openxmlformats.org/officeDocument/2006/relationships/image" Target="../media/image10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0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8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10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 Id="rId3" Type="http://schemas.openxmlformats.org/officeDocument/2006/relationships/image" Target="../media/image94.png"/><Relationship Id="rId4" Type="http://schemas.openxmlformats.org/officeDocument/2006/relationships/image" Target="../media/image106.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image" Target="../media/image95.png"/><Relationship Id="rId4" Type="http://schemas.openxmlformats.org/officeDocument/2006/relationships/image" Target="../media/image91.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0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9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 Id="rId3" Type="http://schemas.openxmlformats.org/officeDocument/2006/relationships/image" Target="../media/image10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 Id="rId3" Type="http://schemas.openxmlformats.org/officeDocument/2006/relationships/image" Target="../media/image96.png"/><Relationship Id="rId4" Type="http://schemas.openxmlformats.org/officeDocument/2006/relationships/image" Target="../media/image9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0.xml"/><Relationship Id="rId3" Type="http://schemas.openxmlformats.org/officeDocument/2006/relationships/image" Target="../media/image98.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 Id="rId3" Type="http://schemas.openxmlformats.org/officeDocument/2006/relationships/image" Target="../media/image10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10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0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4.xml"/><Relationship Id="rId3" Type="http://schemas.openxmlformats.org/officeDocument/2006/relationships/image" Target="../media/image11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 Id="rId3" Type="http://schemas.openxmlformats.org/officeDocument/2006/relationships/image" Target="../media/image1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image" Target="../media/image33.png"/><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 Id="rId3" Type="http://schemas.openxmlformats.org/officeDocument/2006/relationships/image" Target="../media/image4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 Id="rId3"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6.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6.pn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6.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6.png"/><Relationship Id="rId4"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2.xml"/><Relationship Id="rId3" Type="http://schemas.openxmlformats.org/officeDocument/2006/relationships/image" Target="../media/image33.png"/><Relationship Id="rId4" Type="http://schemas.openxmlformats.org/officeDocument/2006/relationships/image" Target="../media/image4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4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4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6.xml"/><Relationship Id="rId3" Type="http://schemas.openxmlformats.org/officeDocument/2006/relationships/image" Target="../media/image6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7.xml"/><Relationship Id="rId3"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2"/>
          <p:cNvSpPr txBox="1"/>
          <p:nvPr>
            <p:ph type="ctrTitle"/>
          </p:nvPr>
        </p:nvSpPr>
        <p:spPr>
          <a:xfrm>
            <a:off x="706650" y="411425"/>
            <a:ext cx="7730700" cy="128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FFFFF"/>
                </a:solidFill>
              </a:rPr>
              <a:t>Graphs Algorithms</a:t>
            </a:r>
            <a:endParaRPr>
              <a:solidFill>
                <a:srgbClr val="FFFFFF"/>
              </a:solidFill>
            </a:endParaRPr>
          </a:p>
        </p:txBody>
      </p:sp>
      <p:sp>
        <p:nvSpPr>
          <p:cNvPr id="80" name="Google Shape;80;p22"/>
          <p:cNvSpPr txBox="1"/>
          <p:nvPr>
            <p:ph idx="4294967295" type="subTitle"/>
          </p:nvPr>
        </p:nvSpPr>
        <p:spPr>
          <a:xfrm>
            <a:off x="311700" y="3900925"/>
            <a:ext cx="8520600" cy="113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r">
              <a:spcBef>
                <a:spcPts val="1600"/>
              </a:spcBef>
              <a:spcAft>
                <a:spcPts val="1600"/>
              </a:spcAft>
              <a:buNone/>
            </a:pPr>
            <a:r>
              <a:t/>
            </a:r>
            <a:endParaRPr/>
          </a:p>
        </p:txBody>
      </p:sp>
      <p:pic>
        <p:nvPicPr>
          <p:cNvPr id="81" name="Google Shape;81;p22"/>
          <p:cNvPicPr preferRelativeResize="0"/>
          <p:nvPr/>
        </p:nvPicPr>
        <p:blipFill>
          <a:blip r:embed="rId3">
            <a:alphaModFix/>
          </a:blip>
          <a:stretch>
            <a:fillRect/>
          </a:stretch>
        </p:blipFill>
        <p:spPr>
          <a:xfrm>
            <a:off x="1786550" y="3340020"/>
            <a:ext cx="3446450" cy="1524000"/>
          </a:xfrm>
          <a:prstGeom prst="rect">
            <a:avLst/>
          </a:prstGeom>
          <a:noFill/>
          <a:ln>
            <a:noFill/>
          </a:ln>
        </p:spPr>
      </p:pic>
      <p:sp>
        <p:nvSpPr>
          <p:cNvPr id="82" name="Google Shape;82;p22"/>
          <p:cNvSpPr txBox="1"/>
          <p:nvPr/>
        </p:nvSpPr>
        <p:spPr>
          <a:xfrm>
            <a:off x="3846700" y="4809325"/>
            <a:ext cx="3000000" cy="4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https://xkcd.com/399/</a:t>
            </a:r>
            <a:endParaRPr>
              <a:solidFill>
                <a:srgbClr val="3896D2"/>
              </a:solidFill>
            </a:endParaRPr>
          </a:p>
        </p:txBody>
      </p:sp>
      <p:sp>
        <p:nvSpPr>
          <p:cNvPr id="83" name="Google Shape;83;p22"/>
          <p:cNvSpPr txBox="1"/>
          <p:nvPr/>
        </p:nvSpPr>
        <p:spPr>
          <a:xfrm>
            <a:off x="0" y="4809325"/>
            <a:ext cx="54843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(Some slides taken from CS161 @Stanford)</a:t>
            </a:r>
            <a:endParaRPr>
              <a:solidFill>
                <a:srgbClr val="3896D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1924471" y="0"/>
            <a:ext cx="5295058" cy="5143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1"/>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For that, we need to find a way to </a:t>
            </a:r>
            <a:r>
              <a:rPr lang="en" sz="4800">
                <a:solidFill>
                  <a:srgbClr val="FFFFFF"/>
                </a:solidFill>
              </a:rPr>
              <a:t>explore (traverse) a graph </a:t>
            </a:r>
            <a:r>
              <a:rPr i="1" lang="en" sz="4800">
                <a:solidFill>
                  <a:srgbClr val="FFFFFF"/>
                </a:solidFill>
              </a:rPr>
              <a:t>starting from a source vertex s.</a:t>
            </a:r>
            <a:endParaRPr i="1" sz="4800">
              <a:solidFill>
                <a:srgbClr val="FFFFFF"/>
              </a:solidFill>
            </a:endParaRPr>
          </a:p>
          <a:p>
            <a:pPr indent="0" lvl="0" marL="0" rtl="0" algn="ctr">
              <a:spcBef>
                <a:spcPts val="0"/>
              </a:spcBef>
              <a:spcAft>
                <a:spcPts val="0"/>
              </a:spcAft>
              <a:buNone/>
            </a:pPr>
            <a:r>
              <a:rPr lang="en" sz="4800">
                <a:solidFill>
                  <a:srgbClr val="FFFFFF"/>
                </a:solidFill>
              </a:rPr>
              <a:t>Find all reachable vertices from s.</a:t>
            </a:r>
            <a:r>
              <a:rPr lang="en">
                <a:solidFill>
                  <a:srgbClr val="FFFFFF"/>
                </a:solidFill>
              </a:rPr>
              <a:t> </a:t>
            </a:r>
            <a:r>
              <a:rPr lang="en">
                <a:solidFill>
                  <a:srgbClr val="FFFFFF"/>
                </a:solidFill>
              </a:rPr>
              <a:t> </a:t>
            </a:r>
            <a:endParaRPr>
              <a:solidFill>
                <a:srgbClr val="FFFFF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2"/>
          <p:cNvSpPr txBox="1"/>
          <p:nvPr>
            <p:ph type="title"/>
          </p:nvPr>
        </p:nvSpPr>
        <p:spPr>
          <a:xfrm>
            <a:off x="311700" y="1592700"/>
            <a:ext cx="5299500" cy="157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1" name="Google Shape;751;p122"/>
          <p:cNvPicPr preferRelativeResize="0"/>
          <p:nvPr/>
        </p:nvPicPr>
        <p:blipFill>
          <a:blip r:embed="rId3">
            <a:alphaModFix/>
          </a:blip>
          <a:stretch>
            <a:fillRect/>
          </a:stretch>
        </p:blipFill>
        <p:spPr>
          <a:xfrm>
            <a:off x="48063" y="42513"/>
            <a:ext cx="6429375" cy="45434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3"/>
          <p:cNvSpPr txBox="1"/>
          <p:nvPr>
            <p:ph type="title"/>
          </p:nvPr>
        </p:nvSpPr>
        <p:spPr>
          <a:xfrm>
            <a:off x="311700" y="1592700"/>
            <a:ext cx="6438600" cy="137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7" name="Google Shape;757;p123"/>
          <p:cNvPicPr preferRelativeResize="0"/>
          <p:nvPr/>
        </p:nvPicPr>
        <p:blipFill>
          <a:blip r:embed="rId3">
            <a:alphaModFix/>
          </a:blip>
          <a:stretch>
            <a:fillRect/>
          </a:stretch>
        </p:blipFill>
        <p:spPr>
          <a:xfrm>
            <a:off x="81699" y="99174"/>
            <a:ext cx="6246875" cy="43613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4"/>
          <p:cNvSpPr txBox="1"/>
          <p:nvPr>
            <p:ph type="title"/>
          </p:nvPr>
        </p:nvSpPr>
        <p:spPr>
          <a:xfrm>
            <a:off x="311700" y="1904375"/>
            <a:ext cx="5180400" cy="164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3" name="Google Shape;763;p124"/>
          <p:cNvPicPr preferRelativeResize="0"/>
          <p:nvPr/>
        </p:nvPicPr>
        <p:blipFill>
          <a:blip r:embed="rId3">
            <a:alphaModFix/>
          </a:blip>
          <a:stretch>
            <a:fillRect/>
          </a:stretch>
        </p:blipFill>
        <p:spPr>
          <a:xfrm>
            <a:off x="153100" y="182188"/>
            <a:ext cx="6610350" cy="35718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5"/>
          <p:cNvSpPr txBox="1"/>
          <p:nvPr>
            <p:ph type="title"/>
          </p:nvPr>
        </p:nvSpPr>
        <p:spPr>
          <a:xfrm>
            <a:off x="311700" y="1938375"/>
            <a:ext cx="5605500" cy="161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9" name="Google Shape;769;p125"/>
          <p:cNvPicPr preferRelativeResize="0"/>
          <p:nvPr/>
        </p:nvPicPr>
        <p:blipFill>
          <a:blip r:embed="rId3">
            <a:alphaModFix/>
          </a:blip>
          <a:stretch>
            <a:fillRect/>
          </a:stretch>
        </p:blipFill>
        <p:spPr>
          <a:xfrm>
            <a:off x="55549" y="-1"/>
            <a:ext cx="6388700" cy="44964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6"/>
          <p:cNvSpPr txBox="1"/>
          <p:nvPr>
            <p:ph type="title"/>
          </p:nvPr>
        </p:nvSpPr>
        <p:spPr>
          <a:xfrm>
            <a:off x="311700" y="-4407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775" name="Google Shape;775;p126"/>
          <p:cNvSpPr/>
          <p:nvPr/>
        </p:nvSpPr>
        <p:spPr>
          <a:xfrm>
            <a:off x="4273150" y="1162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26"/>
          <p:cNvSpPr/>
          <p:nvPr/>
        </p:nvSpPr>
        <p:spPr>
          <a:xfrm>
            <a:off x="6616250" y="96732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7" name="Google Shape;777;p126"/>
          <p:cNvCxnSpPr/>
          <p:nvPr/>
        </p:nvCxnSpPr>
        <p:spPr>
          <a:xfrm>
            <a:off x="6263550" y="967325"/>
            <a:ext cx="0" cy="3360000"/>
          </a:xfrm>
          <a:prstGeom prst="straightConnector1">
            <a:avLst/>
          </a:prstGeom>
          <a:noFill/>
          <a:ln cap="flat" cmpd="sng" w="38100">
            <a:solidFill>
              <a:schemeClr val="lt1"/>
            </a:solidFill>
            <a:prstDash val="solid"/>
            <a:round/>
            <a:headEnd len="med" w="med" type="none"/>
            <a:tailEnd len="med" w="med" type="none"/>
          </a:ln>
        </p:spPr>
      </p:cxnSp>
      <p:sp>
        <p:nvSpPr>
          <p:cNvPr id="778" name="Google Shape;778;p126"/>
          <p:cNvSpPr txBox="1"/>
          <p:nvPr/>
        </p:nvSpPr>
        <p:spPr>
          <a:xfrm>
            <a:off x="4675925" y="40991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779" name="Google Shape;779;p126"/>
          <p:cNvSpPr txBox="1"/>
          <p:nvPr/>
        </p:nvSpPr>
        <p:spPr>
          <a:xfrm>
            <a:off x="6686775" y="3667000"/>
            <a:ext cx="23160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780" name="Google Shape;780;p126"/>
          <p:cNvSpPr/>
          <p:nvPr/>
        </p:nvSpPr>
        <p:spPr>
          <a:xfrm>
            <a:off x="1457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781" name="Google Shape;781;p126"/>
          <p:cNvSpPr/>
          <p:nvPr/>
        </p:nvSpPr>
        <p:spPr>
          <a:xfrm>
            <a:off x="25338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782" name="Google Shape;782;p126"/>
          <p:cNvSpPr/>
          <p:nvPr/>
        </p:nvSpPr>
        <p:spPr>
          <a:xfrm>
            <a:off x="34909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83" name="Google Shape;783;p126"/>
          <p:cNvSpPr/>
          <p:nvPr/>
        </p:nvSpPr>
        <p:spPr>
          <a:xfrm>
            <a:off x="642075" y="3425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784" name="Google Shape;784;p126"/>
          <p:cNvSpPr/>
          <p:nvPr/>
        </p:nvSpPr>
        <p:spPr>
          <a:xfrm>
            <a:off x="1430613"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785" name="Google Shape;785;p126"/>
          <p:cNvSpPr/>
          <p:nvPr/>
        </p:nvSpPr>
        <p:spPr>
          <a:xfrm>
            <a:off x="2533850"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786" name="Google Shape;786;p126"/>
          <p:cNvSpPr/>
          <p:nvPr/>
        </p:nvSpPr>
        <p:spPr>
          <a:xfrm>
            <a:off x="3132150" y="4185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787" name="Google Shape;787;p126"/>
          <p:cNvCxnSpPr>
            <a:stCxn id="780" idx="6"/>
            <a:endCxn id="781" idx="2"/>
          </p:cNvCxnSpPr>
          <p:nvPr/>
        </p:nvCxnSpPr>
        <p:spPr>
          <a:xfrm>
            <a:off x="1815950" y="29573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788" name="Google Shape;788;p126"/>
          <p:cNvCxnSpPr>
            <a:stCxn id="781" idx="3"/>
            <a:endCxn id="780" idx="5"/>
          </p:cNvCxnSpPr>
          <p:nvPr/>
        </p:nvCxnSpPr>
        <p:spPr>
          <a:xfrm rot="10800000">
            <a:off x="1763495" y="30573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789" name="Google Shape;789;p126"/>
          <p:cNvCxnSpPr>
            <a:stCxn id="781" idx="6"/>
            <a:endCxn id="782" idx="2"/>
          </p:cNvCxnSpPr>
          <p:nvPr/>
        </p:nvCxnSpPr>
        <p:spPr>
          <a:xfrm>
            <a:off x="2892650" y="29573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790" name="Google Shape;790;p126"/>
          <p:cNvCxnSpPr>
            <a:stCxn id="781" idx="4"/>
            <a:endCxn id="785" idx="0"/>
          </p:cNvCxnSpPr>
          <p:nvPr/>
        </p:nvCxnSpPr>
        <p:spPr>
          <a:xfrm>
            <a:off x="2713250" y="30988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791" name="Google Shape;791;p126"/>
          <p:cNvCxnSpPr>
            <a:stCxn id="782" idx="4"/>
            <a:endCxn id="785" idx="7"/>
          </p:cNvCxnSpPr>
          <p:nvPr/>
        </p:nvCxnSpPr>
        <p:spPr>
          <a:xfrm flipH="1">
            <a:off x="2840250" y="30988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792" name="Google Shape;792;p126"/>
          <p:cNvCxnSpPr>
            <a:stCxn id="784" idx="6"/>
            <a:endCxn id="785" idx="2"/>
          </p:cNvCxnSpPr>
          <p:nvPr/>
        </p:nvCxnSpPr>
        <p:spPr>
          <a:xfrm>
            <a:off x="1789413" y="37193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793" name="Google Shape;793;p126"/>
          <p:cNvCxnSpPr>
            <a:stCxn id="785" idx="3"/>
            <a:endCxn id="784" idx="5"/>
          </p:cNvCxnSpPr>
          <p:nvPr/>
        </p:nvCxnSpPr>
        <p:spPr>
          <a:xfrm rot="10800000">
            <a:off x="1736795" y="38193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794" name="Google Shape;794;p126"/>
          <p:cNvCxnSpPr>
            <a:stCxn id="783" idx="7"/>
            <a:endCxn id="780" idx="3"/>
          </p:cNvCxnSpPr>
          <p:nvPr/>
        </p:nvCxnSpPr>
        <p:spPr>
          <a:xfrm flipH="1" rot="10800000">
            <a:off x="948330" y="30574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795" name="Google Shape;795;p126"/>
          <p:cNvCxnSpPr>
            <a:stCxn id="783" idx="5"/>
            <a:endCxn id="784" idx="2"/>
          </p:cNvCxnSpPr>
          <p:nvPr/>
        </p:nvCxnSpPr>
        <p:spPr>
          <a:xfrm>
            <a:off x="948330" y="36669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796" name="Google Shape;796;p126"/>
          <p:cNvSpPr/>
          <p:nvPr/>
        </p:nvSpPr>
        <p:spPr>
          <a:xfrm>
            <a:off x="48861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797" name="Google Shape;797;p126"/>
          <p:cNvCxnSpPr>
            <a:stCxn id="780" idx="4"/>
            <a:endCxn id="784" idx="0"/>
          </p:cNvCxnSpPr>
          <p:nvPr/>
        </p:nvCxnSpPr>
        <p:spPr>
          <a:xfrm flipH="1">
            <a:off x="1610150" y="30988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798" name="Google Shape;798;p126"/>
          <p:cNvSpPr/>
          <p:nvPr/>
        </p:nvSpPr>
        <p:spPr>
          <a:xfrm>
            <a:off x="7302025" y="15173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799" name="Google Shape;799;p126"/>
          <p:cNvSpPr/>
          <p:nvPr/>
        </p:nvSpPr>
        <p:spPr>
          <a:xfrm>
            <a:off x="7486850" y="18999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800" name="Google Shape;800;p126"/>
          <p:cNvSpPr/>
          <p:nvPr/>
        </p:nvSpPr>
        <p:spPr>
          <a:xfrm>
            <a:off x="6888525" y="2761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801" name="Google Shape;801;p126"/>
          <p:cNvSpPr/>
          <p:nvPr/>
        </p:nvSpPr>
        <p:spPr>
          <a:xfrm>
            <a:off x="7334450"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802" name="Google Shape;802;p126"/>
          <p:cNvSpPr/>
          <p:nvPr/>
        </p:nvSpPr>
        <p:spPr>
          <a:xfrm>
            <a:off x="7845650" y="25654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803" name="Google Shape;803;p126"/>
          <p:cNvSpPr/>
          <p:nvPr/>
        </p:nvSpPr>
        <p:spPr>
          <a:xfrm>
            <a:off x="6860550" y="19047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27"/>
          <p:cNvSpPr txBox="1"/>
          <p:nvPr>
            <p:ph type="title"/>
          </p:nvPr>
        </p:nvSpPr>
        <p:spPr>
          <a:xfrm>
            <a:off x="311700" y="-3810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809" name="Google Shape;809;p127"/>
          <p:cNvSpPr/>
          <p:nvPr/>
        </p:nvSpPr>
        <p:spPr>
          <a:xfrm>
            <a:off x="4273150"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27"/>
          <p:cNvSpPr/>
          <p:nvPr/>
        </p:nvSpPr>
        <p:spPr>
          <a:xfrm>
            <a:off x="6611275" y="1162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1" name="Google Shape;811;p127"/>
          <p:cNvCxnSpPr/>
          <p:nvPr/>
        </p:nvCxnSpPr>
        <p:spPr>
          <a:xfrm>
            <a:off x="62635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812" name="Google Shape;812;p127"/>
          <p:cNvSpPr txBox="1"/>
          <p:nvPr/>
        </p:nvSpPr>
        <p:spPr>
          <a:xfrm>
            <a:off x="4675925" y="4175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813" name="Google Shape;813;p127"/>
          <p:cNvSpPr txBox="1"/>
          <p:nvPr/>
        </p:nvSpPr>
        <p:spPr>
          <a:xfrm>
            <a:off x="6741850" y="37957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814" name="Google Shape;814;p127"/>
          <p:cNvSpPr/>
          <p:nvPr/>
        </p:nvSpPr>
        <p:spPr>
          <a:xfrm>
            <a:off x="14571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815" name="Google Shape;815;p127"/>
          <p:cNvSpPr/>
          <p:nvPr/>
        </p:nvSpPr>
        <p:spPr>
          <a:xfrm>
            <a:off x="25338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816" name="Google Shape;816;p127"/>
          <p:cNvSpPr/>
          <p:nvPr/>
        </p:nvSpPr>
        <p:spPr>
          <a:xfrm>
            <a:off x="34909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17" name="Google Shape;817;p127"/>
          <p:cNvSpPr/>
          <p:nvPr/>
        </p:nvSpPr>
        <p:spPr>
          <a:xfrm>
            <a:off x="6420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818" name="Google Shape;818;p127"/>
          <p:cNvSpPr/>
          <p:nvPr/>
        </p:nvSpPr>
        <p:spPr>
          <a:xfrm>
            <a:off x="14306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819" name="Google Shape;819;p127"/>
          <p:cNvSpPr/>
          <p:nvPr/>
        </p:nvSpPr>
        <p:spPr>
          <a:xfrm>
            <a:off x="25338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820" name="Google Shape;820;p127"/>
          <p:cNvSpPr/>
          <p:nvPr/>
        </p:nvSpPr>
        <p:spPr>
          <a:xfrm>
            <a:off x="31321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821" name="Google Shape;821;p127"/>
          <p:cNvCxnSpPr>
            <a:stCxn id="814" idx="6"/>
            <a:endCxn id="815" idx="2"/>
          </p:cNvCxnSpPr>
          <p:nvPr/>
        </p:nvCxnSpPr>
        <p:spPr>
          <a:xfrm>
            <a:off x="18159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822" name="Google Shape;822;p127"/>
          <p:cNvCxnSpPr>
            <a:stCxn id="815" idx="3"/>
            <a:endCxn id="814" idx="5"/>
          </p:cNvCxnSpPr>
          <p:nvPr/>
        </p:nvCxnSpPr>
        <p:spPr>
          <a:xfrm rot="10800000">
            <a:off x="17634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823" name="Google Shape;823;p127"/>
          <p:cNvCxnSpPr>
            <a:stCxn id="815" idx="6"/>
            <a:endCxn id="816" idx="2"/>
          </p:cNvCxnSpPr>
          <p:nvPr/>
        </p:nvCxnSpPr>
        <p:spPr>
          <a:xfrm>
            <a:off x="28926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824" name="Google Shape;824;p127"/>
          <p:cNvCxnSpPr>
            <a:stCxn id="815" idx="4"/>
            <a:endCxn id="819" idx="0"/>
          </p:cNvCxnSpPr>
          <p:nvPr/>
        </p:nvCxnSpPr>
        <p:spPr>
          <a:xfrm>
            <a:off x="27132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825" name="Google Shape;825;p127"/>
          <p:cNvCxnSpPr>
            <a:stCxn id="816" idx="4"/>
            <a:endCxn id="819" idx="7"/>
          </p:cNvCxnSpPr>
          <p:nvPr/>
        </p:nvCxnSpPr>
        <p:spPr>
          <a:xfrm flipH="1">
            <a:off x="28402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826" name="Google Shape;826;p127"/>
          <p:cNvCxnSpPr>
            <a:stCxn id="818" idx="6"/>
            <a:endCxn id="819" idx="2"/>
          </p:cNvCxnSpPr>
          <p:nvPr/>
        </p:nvCxnSpPr>
        <p:spPr>
          <a:xfrm>
            <a:off x="17894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827" name="Google Shape;827;p127"/>
          <p:cNvCxnSpPr>
            <a:stCxn id="819" idx="3"/>
            <a:endCxn id="818" idx="5"/>
          </p:cNvCxnSpPr>
          <p:nvPr/>
        </p:nvCxnSpPr>
        <p:spPr>
          <a:xfrm rot="10800000">
            <a:off x="17367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828" name="Google Shape;828;p127"/>
          <p:cNvCxnSpPr>
            <a:stCxn id="817" idx="7"/>
            <a:endCxn id="814" idx="3"/>
          </p:cNvCxnSpPr>
          <p:nvPr/>
        </p:nvCxnSpPr>
        <p:spPr>
          <a:xfrm flipH="1" rot="10800000">
            <a:off x="9483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829" name="Google Shape;829;p127"/>
          <p:cNvCxnSpPr>
            <a:stCxn id="817" idx="5"/>
            <a:endCxn id="818" idx="2"/>
          </p:cNvCxnSpPr>
          <p:nvPr/>
        </p:nvCxnSpPr>
        <p:spPr>
          <a:xfrm>
            <a:off x="9483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830" name="Google Shape;830;p127"/>
          <p:cNvSpPr/>
          <p:nvPr/>
        </p:nvSpPr>
        <p:spPr>
          <a:xfrm>
            <a:off x="48861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831" name="Google Shape;831;p127"/>
          <p:cNvSpPr/>
          <p:nvPr/>
        </p:nvSpPr>
        <p:spPr>
          <a:xfrm>
            <a:off x="71058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832" name="Google Shape;832;p127"/>
          <p:cNvCxnSpPr>
            <a:stCxn id="830" idx="6"/>
            <a:endCxn id="831" idx="2"/>
          </p:cNvCxnSpPr>
          <p:nvPr/>
        </p:nvCxnSpPr>
        <p:spPr>
          <a:xfrm flipH="1" rot="10800000">
            <a:off x="5244950" y="2500175"/>
            <a:ext cx="1860900" cy="76200"/>
          </a:xfrm>
          <a:prstGeom prst="straightConnector1">
            <a:avLst/>
          </a:prstGeom>
          <a:noFill/>
          <a:ln cap="flat" cmpd="sng" w="9525">
            <a:solidFill>
              <a:srgbClr val="3896D2"/>
            </a:solidFill>
            <a:prstDash val="solid"/>
            <a:round/>
            <a:headEnd len="med" w="med" type="none"/>
            <a:tailEnd len="med" w="med" type="triangle"/>
          </a:ln>
        </p:spPr>
      </p:cxnSp>
      <p:cxnSp>
        <p:nvCxnSpPr>
          <p:cNvPr id="833" name="Google Shape;833;p127"/>
          <p:cNvCxnSpPr>
            <a:stCxn id="814" idx="4"/>
            <a:endCxn id="818" idx="0"/>
          </p:cNvCxnSpPr>
          <p:nvPr/>
        </p:nvCxnSpPr>
        <p:spPr>
          <a:xfrm flipH="1">
            <a:off x="16101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834" name="Google Shape;834;p127"/>
          <p:cNvSpPr/>
          <p:nvPr/>
        </p:nvSpPr>
        <p:spPr>
          <a:xfrm>
            <a:off x="7069413" y="1749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835" name="Google Shape;835;p127"/>
          <p:cNvCxnSpPr>
            <a:stCxn id="830" idx="7"/>
            <a:endCxn id="834" idx="2"/>
          </p:cNvCxnSpPr>
          <p:nvPr/>
        </p:nvCxnSpPr>
        <p:spPr>
          <a:xfrm flipH="1" rot="10800000">
            <a:off x="5192405" y="1890455"/>
            <a:ext cx="1877100" cy="585900"/>
          </a:xfrm>
          <a:prstGeom prst="straightConnector1">
            <a:avLst/>
          </a:prstGeom>
          <a:noFill/>
          <a:ln cap="flat" cmpd="sng" w="9525">
            <a:solidFill>
              <a:srgbClr val="3896D2"/>
            </a:solidFill>
            <a:prstDash val="solid"/>
            <a:round/>
            <a:headEnd len="med" w="med" type="none"/>
            <a:tailEnd len="med" w="med" type="triangle"/>
          </a:ln>
        </p:spPr>
      </p:cxnSp>
      <p:sp>
        <p:nvSpPr>
          <p:cNvPr id="836" name="Google Shape;836;p127"/>
          <p:cNvSpPr/>
          <p:nvPr/>
        </p:nvSpPr>
        <p:spPr>
          <a:xfrm>
            <a:off x="7639250" y="1825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37" name="Google Shape;837;p127"/>
          <p:cNvSpPr/>
          <p:nvPr/>
        </p:nvSpPr>
        <p:spPr>
          <a:xfrm>
            <a:off x="7639250"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838" name="Google Shape;838;p127"/>
          <p:cNvSpPr/>
          <p:nvPr/>
        </p:nvSpPr>
        <p:spPr>
          <a:xfrm>
            <a:off x="76392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839" name="Google Shape;839;p127"/>
          <p:cNvSpPr/>
          <p:nvPr/>
        </p:nvSpPr>
        <p:spPr>
          <a:xfrm>
            <a:off x="7563050" y="3196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840" name="Google Shape;840;p127"/>
          <p:cNvSpPr/>
          <p:nvPr/>
        </p:nvSpPr>
        <p:spPr>
          <a:xfrm>
            <a:off x="7105850" y="3120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28"/>
          <p:cNvSpPr txBox="1"/>
          <p:nvPr>
            <p:ph type="title"/>
          </p:nvPr>
        </p:nvSpPr>
        <p:spPr>
          <a:xfrm>
            <a:off x="159300" y="-3832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846" name="Google Shape;846;p128"/>
          <p:cNvSpPr/>
          <p:nvPr/>
        </p:nvSpPr>
        <p:spPr>
          <a:xfrm>
            <a:off x="4120750"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28"/>
          <p:cNvSpPr/>
          <p:nvPr/>
        </p:nvSpPr>
        <p:spPr>
          <a:xfrm>
            <a:off x="6463850" y="1169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48" name="Google Shape;848;p128"/>
          <p:cNvCxnSpPr/>
          <p:nvPr/>
        </p:nvCxnSpPr>
        <p:spPr>
          <a:xfrm>
            <a:off x="61111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849" name="Google Shape;849;p128"/>
          <p:cNvSpPr txBox="1"/>
          <p:nvPr/>
        </p:nvSpPr>
        <p:spPr>
          <a:xfrm>
            <a:off x="4401750" y="41209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850" name="Google Shape;850;p128"/>
          <p:cNvSpPr txBox="1"/>
          <p:nvPr/>
        </p:nvSpPr>
        <p:spPr>
          <a:xfrm>
            <a:off x="6463850" y="37957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851" name="Google Shape;851;p128"/>
          <p:cNvSpPr/>
          <p:nvPr/>
        </p:nvSpPr>
        <p:spPr>
          <a:xfrm>
            <a:off x="13047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852" name="Google Shape;852;p128"/>
          <p:cNvSpPr/>
          <p:nvPr/>
        </p:nvSpPr>
        <p:spPr>
          <a:xfrm>
            <a:off x="23814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853" name="Google Shape;853;p128"/>
          <p:cNvSpPr/>
          <p:nvPr/>
        </p:nvSpPr>
        <p:spPr>
          <a:xfrm>
            <a:off x="33385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54" name="Google Shape;854;p128"/>
          <p:cNvSpPr/>
          <p:nvPr/>
        </p:nvSpPr>
        <p:spPr>
          <a:xfrm>
            <a:off x="4896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855" name="Google Shape;855;p128"/>
          <p:cNvSpPr/>
          <p:nvPr/>
        </p:nvSpPr>
        <p:spPr>
          <a:xfrm>
            <a:off x="12782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856" name="Google Shape;856;p128"/>
          <p:cNvSpPr/>
          <p:nvPr/>
        </p:nvSpPr>
        <p:spPr>
          <a:xfrm>
            <a:off x="23814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857" name="Google Shape;857;p128"/>
          <p:cNvSpPr/>
          <p:nvPr/>
        </p:nvSpPr>
        <p:spPr>
          <a:xfrm>
            <a:off x="29797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858" name="Google Shape;858;p128"/>
          <p:cNvCxnSpPr>
            <a:stCxn id="851" idx="6"/>
            <a:endCxn id="852" idx="2"/>
          </p:cNvCxnSpPr>
          <p:nvPr/>
        </p:nvCxnSpPr>
        <p:spPr>
          <a:xfrm>
            <a:off x="16635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859" name="Google Shape;859;p128"/>
          <p:cNvCxnSpPr>
            <a:stCxn id="852" idx="3"/>
            <a:endCxn id="851" idx="5"/>
          </p:cNvCxnSpPr>
          <p:nvPr/>
        </p:nvCxnSpPr>
        <p:spPr>
          <a:xfrm rot="10800000">
            <a:off x="16110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860" name="Google Shape;860;p128"/>
          <p:cNvCxnSpPr>
            <a:stCxn id="852" idx="6"/>
            <a:endCxn id="853" idx="2"/>
          </p:cNvCxnSpPr>
          <p:nvPr/>
        </p:nvCxnSpPr>
        <p:spPr>
          <a:xfrm>
            <a:off x="27402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861" name="Google Shape;861;p128"/>
          <p:cNvCxnSpPr>
            <a:stCxn id="852" idx="4"/>
            <a:endCxn id="856" idx="0"/>
          </p:cNvCxnSpPr>
          <p:nvPr/>
        </p:nvCxnSpPr>
        <p:spPr>
          <a:xfrm>
            <a:off x="25608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862" name="Google Shape;862;p128"/>
          <p:cNvCxnSpPr>
            <a:stCxn id="853" idx="4"/>
            <a:endCxn id="856" idx="7"/>
          </p:cNvCxnSpPr>
          <p:nvPr/>
        </p:nvCxnSpPr>
        <p:spPr>
          <a:xfrm flipH="1">
            <a:off x="26878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863" name="Google Shape;863;p128"/>
          <p:cNvCxnSpPr>
            <a:stCxn id="855" idx="6"/>
            <a:endCxn id="856" idx="2"/>
          </p:cNvCxnSpPr>
          <p:nvPr/>
        </p:nvCxnSpPr>
        <p:spPr>
          <a:xfrm>
            <a:off x="16370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864" name="Google Shape;864;p128"/>
          <p:cNvCxnSpPr>
            <a:stCxn id="856" idx="3"/>
            <a:endCxn id="855" idx="5"/>
          </p:cNvCxnSpPr>
          <p:nvPr/>
        </p:nvCxnSpPr>
        <p:spPr>
          <a:xfrm rot="10800000">
            <a:off x="15843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865" name="Google Shape;865;p128"/>
          <p:cNvCxnSpPr>
            <a:stCxn id="854" idx="7"/>
            <a:endCxn id="851" idx="3"/>
          </p:cNvCxnSpPr>
          <p:nvPr/>
        </p:nvCxnSpPr>
        <p:spPr>
          <a:xfrm flipH="1" rot="10800000">
            <a:off x="7959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866" name="Google Shape;866;p128"/>
          <p:cNvCxnSpPr>
            <a:stCxn id="854" idx="5"/>
            <a:endCxn id="855" idx="2"/>
          </p:cNvCxnSpPr>
          <p:nvPr/>
        </p:nvCxnSpPr>
        <p:spPr>
          <a:xfrm>
            <a:off x="7959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867" name="Google Shape;867;p128"/>
          <p:cNvSpPr/>
          <p:nvPr/>
        </p:nvSpPr>
        <p:spPr>
          <a:xfrm>
            <a:off x="47337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868" name="Google Shape;868;p128"/>
          <p:cNvCxnSpPr>
            <a:stCxn id="867" idx="5"/>
            <a:endCxn id="869" idx="1"/>
          </p:cNvCxnSpPr>
          <p:nvPr/>
        </p:nvCxnSpPr>
        <p:spPr>
          <a:xfrm>
            <a:off x="5040005" y="2676395"/>
            <a:ext cx="213300" cy="333300"/>
          </a:xfrm>
          <a:prstGeom prst="straightConnector1">
            <a:avLst/>
          </a:prstGeom>
          <a:noFill/>
          <a:ln cap="flat" cmpd="sng" w="9525">
            <a:solidFill>
              <a:srgbClr val="3896D2"/>
            </a:solidFill>
            <a:prstDash val="solid"/>
            <a:round/>
            <a:headEnd len="med" w="med" type="none"/>
            <a:tailEnd len="med" w="med" type="triangle"/>
          </a:ln>
        </p:spPr>
      </p:cxnSp>
      <p:sp>
        <p:nvSpPr>
          <p:cNvPr id="869" name="Google Shape;869;p128"/>
          <p:cNvSpPr/>
          <p:nvPr/>
        </p:nvSpPr>
        <p:spPr>
          <a:xfrm>
            <a:off x="52008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870" name="Google Shape;870;p128"/>
          <p:cNvCxnSpPr>
            <a:stCxn id="851" idx="4"/>
            <a:endCxn id="855" idx="0"/>
          </p:cNvCxnSpPr>
          <p:nvPr/>
        </p:nvCxnSpPr>
        <p:spPr>
          <a:xfrm flipH="1">
            <a:off x="14577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871" name="Google Shape;871;p128"/>
          <p:cNvSpPr/>
          <p:nvPr/>
        </p:nvSpPr>
        <p:spPr>
          <a:xfrm>
            <a:off x="6764613" y="1977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872" name="Google Shape;872;p128"/>
          <p:cNvCxnSpPr>
            <a:stCxn id="867" idx="6"/>
            <a:endCxn id="871" idx="2"/>
          </p:cNvCxnSpPr>
          <p:nvPr/>
        </p:nvCxnSpPr>
        <p:spPr>
          <a:xfrm flipH="1" rot="10800000">
            <a:off x="5092550" y="2119175"/>
            <a:ext cx="1672200" cy="457200"/>
          </a:xfrm>
          <a:prstGeom prst="straightConnector1">
            <a:avLst/>
          </a:prstGeom>
          <a:noFill/>
          <a:ln cap="flat" cmpd="sng" w="9525">
            <a:solidFill>
              <a:srgbClr val="3896D2"/>
            </a:solidFill>
            <a:prstDash val="solid"/>
            <a:round/>
            <a:headEnd len="med" w="med" type="none"/>
            <a:tailEnd len="med" w="med" type="triangle"/>
          </a:ln>
        </p:spPr>
      </p:cxnSp>
      <p:sp>
        <p:nvSpPr>
          <p:cNvPr id="873" name="Google Shape;873;p128"/>
          <p:cNvSpPr/>
          <p:nvPr/>
        </p:nvSpPr>
        <p:spPr>
          <a:xfrm>
            <a:off x="6764613" y="2663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74" name="Google Shape;874;p128"/>
          <p:cNvSpPr/>
          <p:nvPr/>
        </p:nvSpPr>
        <p:spPr>
          <a:xfrm>
            <a:off x="6840813" y="3120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875" name="Google Shape;875;p128"/>
          <p:cNvSpPr/>
          <p:nvPr/>
        </p:nvSpPr>
        <p:spPr>
          <a:xfrm>
            <a:off x="73742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876" name="Google Shape;876;p128"/>
          <p:cNvSpPr/>
          <p:nvPr/>
        </p:nvSpPr>
        <p:spPr>
          <a:xfrm>
            <a:off x="7374213"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877" name="Google Shape;877;p128"/>
          <p:cNvCxnSpPr>
            <a:stCxn id="869" idx="6"/>
            <a:endCxn id="873" idx="2"/>
          </p:cNvCxnSpPr>
          <p:nvPr/>
        </p:nvCxnSpPr>
        <p:spPr>
          <a:xfrm flipH="1" rot="10800000">
            <a:off x="5559650" y="2804975"/>
            <a:ext cx="1205100" cy="304800"/>
          </a:xfrm>
          <a:prstGeom prst="straightConnector1">
            <a:avLst/>
          </a:prstGeom>
          <a:noFill/>
          <a:ln cap="flat" cmpd="sng" w="9525">
            <a:solidFill>
              <a:srgbClr val="3896D2"/>
            </a:solidFill>
            <a:prstDash val="solid"/>
            <a:round/>
            <a:headEnd len="med" w="med" type="none"/>
            <a:tailEnd len="med" w="med" type="triangle"/>
          </a:ln>
        </p:spPr>
      </p:cxnSp>
      <p:cxnSp>
        <p:nvCxnSpPr>
          <p:cNvPr id="878" name="Google Shape;878;p128"/>
          <p:cNvCxnSpPr>
            <a:stCxn id="869" idx="5"/>
            <a:endCxn id="874" idx="2"/>
          </p:cNvCxnSpPr>
          <p:nvPr/>
        </p:nvCxnSpPr>
        <p:spPr>
          <a:xfrm>
            <a:off x="5507105" y="3209795"/>
            <a:ext cx="1333800" cy="525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9"/>
          <p:cNvSpPr txBox="1"/>
          <p:nvPr>
            <p:ph type="title"/>
          </p:nvPr>
        </p:nvSpPr>
        <p:spPr>
          <a:xfrm>
            <a:off x="235500" y="-39615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884" name="Google Shape;884;p129"/>
          <p:cNvSpPr/>
          <p:nvPr/>
        </p:nvSpPr>
        <p:spPr>
          <a:xfrm>
            <a:off x="4196950"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29"/>
          <p:cNvSpPr/>
          <p:nvPr/>
        </p:nvSpPr>
        <p:spPr>
          <a:xfrm>
            <a:off x="6540050" y="1169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 name="Google Shape;886;p129"/>
          <p:cNvCxnSpPr/>
          <p:nvPr/>
        </p:nvCxnSpPr>
        <p:spPr>
          <a:xfrm>
            <a:off x="61873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887" name="Google Shape;887;p129"/>
          <p:cNvSpPr txBox="1"/>
          <p:nvPr/>
        </p:nvSpPr>
        <p:spPr>
          <a:xfrm>
            <a:off x="4400400" y="40339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888" name="Google Shape;888;p129"/>
          <p:cNvSpPr txBox="1"/>
          <p:nvPr/>
        </p:nvSpPr>
        <p:spPr>
          <a:xfrm>
            <a:off x="6588550" y="37957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889" name="Google Shape;889;p129"/>
          <p:cNvSpPr/>
          <p:nvPr/>
        </p:nvSpPr>
        <p:spPr>
          <a:xfrm>
            <a:off x="13809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890" name="Google Shape;890;p129"/>
          <p:cNvSpPr/>
          <p:nvPr/>
        </p:nvSpPr>
        <p:spPr>
          <a:xfrm>
            <a:off x="24576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891" name="Google Shape;891;p129"/>
          <p:cNvSpPr/>
          <p:nvPr/>
        </p:nvSpPr>
        <p:spPr>
          <a:xfrm>
            <a:off x="34147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892" name="Google Shape;892;p129"/>
          <p:cNvSpPr/>
          <p:nvPr/>
        </p:nvSpPr>
        <p:spPr>
          <a:xfrm>
            <a:off x="5658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893" name="Google Shape;893;p129"/>
          <p:cNvSpPr/>
          <p:nvPr/>
        </p:nvSpPr>
        <p:spPr>
          <a:xfrm>
            <a:off x="13544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894" name="Google Shape;894;p129"/>
          <p:cNvSpPr/>
          <p:nvPr/>
        </p:nvSpPr>
        <p:spPr>
          <a:xfrm>
            <a:off x="24576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895" name="Google Shape;895;p129"/>
          <p:cNvSpPr/>
          <p:nvPr/>
        </p:nvSpPr>
        <p:spPr>
          <a:xfrm>
            <a:off x="30559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896" name="Google Shape;896;p129"/>
          <p:cNvCxnSpPr>
            <a:stCxn id="889" idx="6"/>
            <a:endCxn id="890" idx="2"/>
          </p:cNvCxnSpPr>
          <p:nvPr/>
        </p:nvCxnSpPr>
        <p:spPr>
          <a:xfrm>
            <a:off x="17397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897" name="Google Shape;897;p129"/>
          <p:cNvCxnSpPr>
            <a:stCxn id="890" idx="3"/>
            <a:endCxn id="889" idx="5"/>
          </p:cNvCxnSpPr>
          <p:nvPr/>
        </p:nvCxnSpPr>
        <p:spPr>
          <a:xfrm rot="10800000">
            <a:off x="16872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898" name="Google Shape;898;p129"/>
          <p:cNvCxnSpPr>
            <a:stCxn id="890" idx="6"/>
            <a:endCxn id="891" idx="2"/>
          </p:cNvCxnSpPr>
          <p:nvPr/>
        </p:nvCxnSpPr>
        <p:spPr>
          <a:xfrm>
            <a:off x="28164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899" name="Google Shape;899;p129"/>
          <p:cNvCxnSpPr>
            <a:stCxn id="890" idx="4"/>
            <a:endCxn id="894" idx="0"/>
          </p:cNvCxnSpPr>
          <p:nvPr/>
        </p:nvCxnSpPr>
        <p:spPr>
          <a:xfrm>
            <a:off x="26370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900" name="Google Shape;900;p129"/>
          <p:cNvCxnSpPr>
            <a:stCxn id="891" idx="4"/>
            <a:endCxn id="894" idx="7"/>
          </p:cNvCxnSpPr>
          <p:nvPr/>
        </p:nvCxnSpPr>
        <p:spPr>
          <a:xfrm flipH="1">
            <a:off x="27640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901" name="Google Shape;901;p129"/>
          <p:cNvCxnSpPr>
            <a:stCxn id="893" idx="6"/>
            <a:endCxn id="894" idx="2"/>
          </p:cNvCxnSpPr>
          <p:nvPr/>
        </p:nvCxnSpPr>
        <p:spPr>
          <a:xfrm>
            <a:off x="17132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902" name="Google Shape;902;p129"/>
          <p:cNvCxnSpPr>
            <a:stCxn id="894" idx="3"/>
            <a:endCxn id="893" idx="5"/>
          </p:cNvCxnSpPr>
          <p:nvPr/>
        </p:nvCxnSpPr>
        <p:spPr>
          <a:xfrm rot="10800000">
            <a:off x="16605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903" name="Google Shape;903;p129"/>
          <p:cNvCxnSpPr>
            <a:stCxn id="892" idx="7"/>
            <a:endCxn id="889" idx="3"/>
          </p:cNvCxnSpPr>
          <p:nvPr/>
        </p:nvCxnSpPr>
        <p:spPr>
          <a:xfrm flipH="1" rot="10800000">
            <a:off x="8721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904" name="Google Shape;904;p129"/>
          <p:cNvCxnSpPr>
            <a:stCxn id="892" idx="5"/>
            <a:endCxn id="893" idx="2"/>
          </p:cNvCxnSpPr>
          <p:nvPr/>
        </p:nvCxnSpPr>
        <p:spPr>
          <a:xfrm>
            <a:off x="8721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905" name="Google Shape;905;p129"/>
          <p:cNvSpPr/>
          <p:nvPr/>
        </p:nvSpPr>
        <p:spPr>
          <a:xfrm>
            <a:off x="4276550" y="2206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906" name="Google Shape;906;p129"/>
          <p:cNvCxnSpPr>
            <a:stCxn id="905" idx="5"/>
            <a:endCxn id="907" idx="1"/>
          </p:cNvCxnSpPr>
          <p:nvPr/>
        </p:nvCxnSpPr>
        <p:spPr>
          <a:xfrm>
            <a:off x="4582805" y="2447795"/>
            <a:ext cx="213300" cy="257100"/>
          </a:xfrm>
          <a:prstGeom prst="straightConnector1">
            <a:avLst/>
          </a:prstGeom>
          <a:noFill/>
          <a:ln cap="flat" cmpd="sng" w="9525">
            <a:solidFill>
              <a:srgbClr val="3896D2"/>
            </a:solidFill>
            <a:prstDash val="solid"/>
            <a:round/>
            <a:headEnd len="med" w="med" type="none"/>
            <a:tailEnd len="med" w="med" type="triangle"/>
          </a:ln>
        </p:spPr>
      </p:cxnSp>
      <p:sp>
        <p:nvSpPr>
          <p:cNvPr id="907" name="Google Shape;907;p129"/>
          <p:cNvSpPr/>
          <p:nvPr/>
        </p:nvSpPr>
        <p:spPr>
          <a:xfrm>
            <a:off x="4743650" y="2663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908" name="Google Shape;908;p129"/>
          <p:cNvCxnSpPr>
            <a:stCxn id="889" idx="4"/>
            <a:endCxn id="893" idx="0"/>
          </p:cNvCxnSpPr>
          <p:nvPr/>
        </p:nvCxnSpPr>
        <p:spPr>
          <a:xfrm flipH="1">
            <a:off x="15339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909" name="Google Shape;909;p129"/>
          <p:cNvSpPr/>
          <p:nvPr/>
        </p:nvSpPr>
        <p:spPr>
          <a:xfrm>
            <a:off x="6840813" y="1977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910" name="Google Shape;910;p129"/>
          <p:cNvCxnSpPr>
            <a:stCxn id="905" idx="6"/>
            <a:endCxn id="909" idx="2"/>
          </p:cNvCxnSpPr>
          <p:nvPr/>
        </p:nvCxnSpPr>
        <p:spPr>
          <a:xfrm flipH="1" rot="10800000">
            <a:off x="4635350" y="2119175"/>
            <a:ext cx="2205600" cy="228600"/>
          </a:xfrm>
          <a:prstGeom prst="straightConnector1">
            <a:avLst/>
          </a:prstGeom>
          <a:noFill/>
          <a:ln cap="flat" cmpd="sng" w="9525">
            <a:solidFill>
              <a:srgbClr val="3896D2"/>
            </a:solidFill>
            <a:prstDash val="solid"/>
            <a:round/>
            <a:headEnd len="med" w="med" type="none"/>
            <a:tailEnd len="med" w="med" type="triangle"/>
          </a:ln>
        </p:spPr>
      </p:cxnSp>
      <p:sp>
        <p:nvSpPr>
          <p:cNvPr id="911" name="Google Shape;911;p129"/>
          <p:cNvSpPr/>
          <p:nvPr/>
        </p:nvSpPr>
        <p:spPr>
          <a:xfrm>
            <a:off x="6840813"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12" name="Google Shape;912;p129"/>
          <p:cNvSpPr/>
          <p:nvPr/>
        </p:nvSpPr>
        <p:spPr>
          <a:xfrm>
            <a:off x="5240613"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13" name="Google Shape;913;p129"/>
          <p:cNvSpPr/>
          <p:nvPr/>
        </p:nvSpPr>
        <p:spPr>
          <a:xfrm>
            <a:off x="74504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914" name="Google Shape;914;p129"/>
          <p:cNvSpPr/>
          <p:nvPr/>
        </p:nvSpPr>
        <p:spPr>
          <a:xfrm>
            <a:off x="7450413"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915" name="Google Shape;915;p129"/>
          <p:cNvCxnSpPr>
            <a:stCxn id="907" idx="6"/>
            <a:endCxn id="911" idx="2"/>
          </p:cNvCxnSpPr>
          <p:nvPr/>
        </p:nvCxnSpPr>
        <p:spPr>
          <a:xfrm flipH="1" rot="10800000">
            <a:off x="5102450" y="2652575"/>
            <a:ext cx="1738500" cy="152400"/>
          </a:xfrm>
          <a:prstGeom prst="straightConnector1">
            <a:avLst/>
          </a:prstGeom>
          <a:noFill/>
          <a:ln cap="flat" cmpd="sng" w="9525">
            <a:solidFill>
              <a:srgbClr val="3896D2"/>
            </a:solidFill>
            <a:prstDash val="solid"/>
            <a:round/>
            <a:headEnd len="med" w="med" type="none"/>
            <a:tailEnd len="med" w="med" type="triangle"/>
          </a:ln>
        </p:spPr>
      </p:cxnSp>
      <p:cxnSp>
        <p:nvCxnSpPr>
          <p:cNvPr id="916" name="Google Shape;916;p129"/>
          <p:cNvCxnSpPr>
            <a:stCxn id="907" idx="5"/>
            <a:endCxn id="912" idx="2"/>
          </p:cNvCxnSpPr>
          <p:nvPr/>
        </p:nvCxnSpPr>
        <p:spPr>
          <a:xfrm>
            <a:off x="5049905" y="2904995"/>
            <a:ext cx="190800" cy="204900"/>
          </a:xfrm>
          <a:prstGeom prst="straightConnector1">
            <a:avLst/>
          </a:prstGeom>
          <a:noFill/>
          <a:ln cap="flat" cmpd="sng" w="9525">
            <a:solidFill>
              <a:srgbClr val="3896D2"/>
            </a:solidFill>
            <a:prstDash val="solid"/>
            <a:round/>
            <a:headEnd len="med" w="med" type="none"/>
            <a:tailEnd len="med" w="med" type="triangle"/>
          </a:ln>
        </p:spPr>
      </p:cxnSp>
      <p:cxnSp>
        <p:nvCxnSpPr>
          <p:cNvPr id="917" name="Google Shape;917;p129"/>
          <p:cNvCxnSpPr>
            <a:stCxn id="912" idx="6"/>
            <a:endCxn id="909" idx="3"/>
          </p:cNvCxnSpPr>
          <p:nvPr/>
        </p:nvCxnSpPr>
        <p:spPr>
          <a:xfrm flipH="1" rot="10800000">
            <a:off x="5599413" y="2219075"/>
            <a:ext cx="1293900" cy="8907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30"/>
          <p:cNvSpPr txBox="1"/>
          <p:nvPr>
            <p:ph type="title"/>
          </p:nvPr>
        </p:nvSpPr>
        <p:spPr>
          <a:xfrm>
            <a:off x="311700" y="-3058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923" name="Google Shape;923;p130"/>
          <p:cNvSpPr/>
          <p:nvPr/>
        </p:nvSpPr>
        <p:spPr>
          <a:xfrm>
            <a:off x="4273150" y="13153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30"/>
          <p:cNvSpPr/>
          <p:nvPr/>
        </p:nvSpPr>
        <p:spPr>
          <a:xfrm>
            <a:off x="6616250" y="12459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5" name="Google Shape;925;p130"/>
          <p:cNvCxnSpPr/>
          <p:nvPr/>
        </p:nvCxnSpPr>
        <p:spPr>
          <a:xfrm>
            <a:off x="62635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926" name="Google Shape;926;p130"/>
          <p:cNvSpPr txBox="1"/>
          <p:nvPr/>
        </p:nvSpPr>
        <p:spPr>
          <a:xfrm>
            <a:off x="4446525" y="41101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927" name="Google Shape;927;p130"/>
          <p:cNvSpPr txBox="1"/>
          <p:nvPr/>
        </p:nvSpPr>
        <p:spPr>
          <a:xfrm>
            <a:off x="6590775" y="38305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928" name="Google Shape;928;p130"/>
          <p:cNvSpPr/>
          <p:nvPr/>
        </p:nvSpPr>
        <p:spPr>
          <a:xfrm>
            <a:off x="14571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929" name="Google Shape;929;p130"/>
          <p:cNvSpPr/>
          <p:nvPr/>
        </p:nvSpPr>
        <p:spPr>
          <a:xfrm>
            <a:off x="25338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30" name="Google Shape;930;p130"/>
          <p:cNvSpPr/>
          <p:nvPr/>
        </p:nvSpPr>
        <p:spPr>
          <a:xfrm>
            <a:off x="34909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31" name="Google Shape;931;p130"/>
          <p:cNvSpPr/>
          <p:nvPr/>
        </p:nvSpPr>
        <p:spPr>
          <a:xfrm>
            <a:off x="642075"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32" name="Google Shape;932;p130"/>
          <p:cNvSpPr/>
          <p:nvPr/>
        </p:nvSpPr>
        <p:spPr>
          <a:xfrm>
            <a:off x="1430613"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33" name="Google Shape;933;p130"/>
          <p:cNvSpPr/>
          <p:nvPr/>
        </p:nvSpPr>
        <p:spPr>
          <a:xfrm>
            <a:off x="2533850"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34" name="Google Shape;934;p130"/>
          <p:cNvSpPr/>
          <p:nvPr/>
        </p:nvSpPr>
        <p:spPr>
          <a:xfrm>
            <a:off x="3132150" y="43383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935" name="Google Shape;935;p130"/>
          <p:cNvCxnSpPr>
            <a:stCxn id="928" idx="6"/>
            <a:endCxn id="929" idx="2"/>
          </p:cNvCxnSpPr>
          <p:nvPr/>
        </p:nvCxnSpPr>
        <p:spPr>
          <a:xfrm>
            <a:off x="1815950" y="31097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936" name="Google Shape;936;p130"/>
          <p:cNvCxnSpPr>
            <a:stCxn id="929" idx="3"/>
            <a:endCxn id="928" idx="5"/>
          </p:cNvCxnSpPr>
          <p:nvPr/>
        </p:nvCxnSpPr>
        <p:spPr>
          <a:xfrm rot="10800000">
            <a:off x="1763495" y="32097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937" name="Google Shape;937;p130"/>
          <p:cNvCxnSpPr>
            <a:stCxn id="929" idx="6"/>
            <a:endCxn id="930" idx="2"/>
          </p:cNvCxnSpPr>
          <p:nvPr/>
        </p:nvCxnSpPr>
        <p:spPr>
          <a:xfrm>
            <a:off x="2892650" y="31097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938" name="Google Shape;938;p130"/>
          <p:cNvCxnSpPr>
            <a:stCxn id="929" idx="4"/>
            <a:endCxn id="933" idx="0"/>
          </p:cNvCxnSpPr>
          <p:nvPr/>
        </p:nvCxnSpPr>
        <p:spPr>
          <a:xfrm>
            <a:off x="2713250" y="32512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939" name="Google Shape;939;p130"/>
          <p:cNvCxnSpPr>
            <a:stCxn id="930" idx="4"/>
            <a:endCxn id="933" idx="7"/>
          </p:cNvCxnSpPr>
          <p:nvPr/>
        </p:nvCxnSpPr>
        <p:spPr>
          <a:xfrm flipH="1">
            <a:off x="2840250" y="32512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940" name="Google Shape;940;p130"/>
          <p:cNvCxnSpPr>
            <a:stCxn id="932" idx="6"/>
            <a:endCxn id="933" idx="2"/>
          </p:cNvCxnSpPr>
          <p:nvPr/>
        </p:nvCxnSpPr>
        <p:spPr>
          <a:xfrm>
            <a:off x="1789413" y="38717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941" name="Google Shape;941;p130"/>
          <p:cNvCxnSpPr>
            <a:stCxn id="933" idx="3"/>
            <a:endCxn id="932" idx="5"/>
          </p:cNvCxnSpPr>
          <p:nvPr/>
        </p:nvCxnSpPr>
        <p:spPr>
          <a:xfrm rot="10800000">
            <a:off x="1736795" y="39717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942" name="Google Shape;942;p130"/>
          <p:cNvCxnSpPr>
            <a:stCxn id="931" idx="7"/>
            <a:endCxn id="928" idx="3"/>
          </p:cNvCxnSpPr>
          <p:nvPr/>
        </p:nvCxnSpPr>
        <p:spPr>
          <a:xfrm flipH="1" rot="10800000">
            <a:off x="948330" y="32098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943" name="Google Shape;943;p130"/>
          <p:cNvCxnSpPr>
            <a:stCxn id="931" idx="5"/>
            <a:endCxn id="932" idx="2"/>
          </p:cNvCxnSpPr>
          <p:nvPr/>
        </p:nvCxnSpPr>
        <p:spPr>
          <a:xfrm>
            <a:off x="948330" y="38193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944" name="Google Shape;944;p130"/>
          <p:cNvSpPr/>
          <p:nvPr/>
        </p:nvSpPr>
        <p:spPr>
          <a:xfrm>
            <a:off x="4352750"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945" name="Google Shape;945;p130"/>
          <p:cNvCxnSpPr>
            <a:stCxn id="944" idx="5"/>
            <a:endCxn id="946" idx="1"/>
          </p:cNvCxnSpPr>
          <p:nvPr/>
        </p:nvCxnSpPr>
        <p:spPr>
          <a:xfrm>
            <a:off x="4659005" y="2523995"/>
            <a:ext cx="213300" cy="257100"/>
          </a:xfrm>
          <a:prstGeom prst="straightConnector1">
            <a:avLst/>
          </a:prstGeom>
          <a:noFill/>
          <a:ln cap="flat" cmpd="sng" w="9525">
            <a:solidFill>
              <a:srgbClr val="3896D2"/>
            </a:solidFill>
            <a:prstDash val="solid"/>
            <a:round/>
            <a:headEnd len="med" w="med" type="none"/>
            <a:tailEnd len="med" w="med" type="triangle"/>
          </a:ln>
        </p:spPr>
      </p:cxnSp>
      <p:sp>
        <p:nvSpPr>
          <p:cNvPr id="946" name="Google Shape;946;p130"/>
          <p:cNvSpPr/>
          <p:nvPr/>
        </p:nvSpPr>
        <p:spPr>
          <a:xfrm>
            <a:off x="48198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947" name="Google Shape;947;p130"/>
          <p:cNvCxnSpPr>
            <a:stCxn id="928" idx="4"/>
            <a:endCxn id="932" idx="0"/>
          </p:cNvCxnSpPr>
          <p:nvPr/>
        </p:nvCxnSpPr>
        <p:spPr>
          <a:xfrm flipH="1">
            <a:off x="1610150" y="32512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948" name="Google Shape;948;p130"/>
          <p:cNvSpPr/>
          <p:nvPr/>
        </p:nvSpPr>
        <p:spPr>
          <a:xfrm>
            <a:off x="50120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949" name="Google Shape;949;p130"/>
          <p:cNvCxnSpPr>
            <a:stCxn id="944" idx="6"/>
            <a:endCxn id="948" idx="2"/>
          </p:cNvCxnSpPr>
          <p:nvPr/>
        </p:nvCxnSpPr>
        <p:spPr>
          <a:xfrm flipH="1" rot="10800000">
            <a:off x="4711550" y="2271575"/>
            <a:ext cx="300600" cy="152400"/>
          </a:xfrm>
          <a:prstGeom prst="straightConnector1">
            <a:avLst/>
          </a:prstGeom>
          <a:noFill/>
          <a:ln cap="flat" cmpd="sng" w="9525">
            <a:solidFill>
              <a:srgbClr val="3896D2"/>
            </a:solidFill>
            <a:prstDash val="solid"/>
            <a:round/>
            <a:headEnd len="med" w="med" type="none"/>
            <a:tailEnd len="med" w="med" type="triangle"/>
          </a:ln>
        </p:spPr>
      </p:cxnSp>
      <p:sp>
        <p:nvSpPr>
          <p:cNvPr id="950" name="Google Shape;950;p130"/>
          <p:cNvSpPr/>
          <p:nvPr/>
        </p:nvSpPr>
        <p:spPr>
          <a:xfrm>
            <a:off x="6917013"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51" name="Google Shape;951;p130"/>
          <p:cNvSpPr/>
          <p:nvPr/>
        </p:nvSpPr>
        <p:spPr>
          <a:xfrm>
            <a:off x="5316813"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52" name="Google Shape;952;p130"/>
          <p:cNvSpPr/>
          <p:nvPr/>
        </p:nvSpPr>
        <p:spPr>
          <a:xfrm>
            <a:off x="7526613" y="2206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953" name="Google Shape;953;p130"/>
          <p:cNvSpPr/>
          <p:nvPr/>
        </p:nvSpPr>
        <p:spPr>
          <a:xfrm>
            <a:off x="7526613" y="2663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954" name="Google Shape;954;p130"/>
          <p:cNvCxnSpPr>
            <a:stCxn id="946" idx="6"/>
            <a:endCxn id="950" idx="2"/>
          </p:cNvCxnSpPr>
          <p:nvPr/>
        </p:nvCxnSpPr>
        <p:spPr>
          <a:xfrm flipH="1" rot="10800000">
            <a:off x="5178650" y="2728775"/>
            <a:ext cx="1738500" cy="152400"/>
          </a:xfrm>
          <a:prstGeom prst="straightConnector1">
            <a:avLst/>
          </a:prstGeom>
          <a:noFill/>
          <a:ln cap="flat" cmpd="sng" w="9525">
            <a:solidFill>
              <a:srgbClr val="3896D2"/>
            </a:solidFill>
            <a:prstDash val="solid"/>
            <a:round/>
            <a:headEnd len="med" w="med" type="none"/>
            <a:tailEnd len="med" w="med" type="triangle"/>
          </a:ln>
        </p:spPr>
      </p:cxnSp>
      <p:cxnSp>
        <p:nvCxnSpPr>
          <p:cNvPr id="955" name="Google Shape;955;p130"/>
          <p:cNvCxnSpPr>
            <a:stCxn id="946" idx="5"/>
            <a:endCxn id="951" idx="2"/>
          </p:cNvCxnSpPr>
          <p:nvPr/>
        </p:nvCxnSpPr>
        <p:spPr>
          <a:xfrm>
            <a:off x="5126105" y="2981195"/>
            <a:ext cx="190800" cy="2049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Can one walk across the seven bridges without crossing the same bridge twice?</a:t>
            </a:r>
            <a:endParaRPr>
              <a:solidFill>
                <a:srgbClr val="FFFFFF"/>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31"/>
          <p:cNvSpPr txBox="1"/>
          <p:nvPr>
            <p:ph type="title"/>
          </p:nvPr>
        </p:nvSpPr>
        <p:spPr>
          <a:xfrm>
            <a:off x="311700" y="-22005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961" name="Google Shape;961;p131"/>
          <p:cNvSpPr/>
          <p:nvPr/>
        </p:nvSpPr>
        <p:spPr>
          <a:xfrm>
            <a:off x="4273150" y="13153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1"/>
          <p:cNvSpPr/>
          <p:nvPr/>
        </p:nvSpPr>
        <p:spPr>
          <a:xfrm>
            <a:off x="6616250" y="12459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3" name="Google Shape;963;p131"/>
          <p:cNvCxnSpPr/>
          <p:nvPr/>
        </p:nvCxnSpPr>
        <p:spPr>
          <a:xfrm>
            <a:off x="62635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964" name="Google Shape;964;p131"/>
          <p:cNvSpPr txBox="1"/>
          <p:nvPr/>
        </p:nvSpPr>
        <p:spPr>
          <a:xfrm>
            <a:off x="4476600" y="41101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965" name="Google Shape;965;p131"/>
          <p:cNvSpPr txBox="1"/>
          <p:nvPr/>
        </p:nvSpPr>
        <p:spPr>
          <a:xfrm>
            <a:off x="6616250" y="3871900"/>
            <a:ext cx="2316000" cy="2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966" name="Google Shape;966;p131"/>
          <p:cNvSpPr/>
          <p:nvPr/>
        </p:nvSpPr>
        <p:spPr>
          <a:xfrm>
            <a:off x="14571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967" name="Google Shape;967;p131"/>
          <p:cNvSpPr/>
          <p:nvPr/>
        </p:nvSpPr>
        <p:spPr>
          <a:xfrm>
            <a:off x="25338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968" name="Google Shape;968;p131"/>
          <p:cNvSpPr/>
          <p:nvPr/>
        </p:nvSpPr>
        <p:spPr>
          <a:xfrm>
            <a:off x="34909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69" name="Google Shape;969;p131"/>
          <p:cNvSpPr/>
          <p:nvPr/>
        </p:nvSpPr>
        <p:spPr>
          <a:xfrm>
            <a:off x="642075"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970" name="Google Shape;970;p131"/>
          <p:cNvSpPr/>
          <p:nvPr/>
        </p:nvSpPr>
        <p:spPr>
          <a:xfrm>
            <a:off x="1430613"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971" name="Google Shape;971;p131"/>
          <p:cNvSpPr/>
          <p:nvPr/>
        </p:nvSpPr>
        <p:spPr>
          <a:xfrm>
            <a:off x="2533850"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72" name="Google Shape;972;p131"/>
          <p:cNvSpPr/>
          <p:nvPr/>
        </p:nvSpPr>
        <p:spPr>
          <a:xfrm>
            <a:off x="3132150" y="43383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973" name="Google Shape;973;p131"/>
          <p:cNvCxnSpPr>
            <a:stCxn id="966" idx="6"/>
            <a:endCxn id="967" idx="2"/>
          </p:cNvCxnSpPr>
          <p:nvPr/>
        </p:nvCxnSpPr>
        <p:spPr>
          <a:xfrm>
            <a:off x="1815950" y="31097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974" name="Google Shape;974;p131"/>
          <p:cNvCxnSpPr>
            <a:stCxn id="967" idx="3"/>
            <a:endCxn id="966" idx="5"/>
          </p:cNvCxnSpPr>
          <p:nvPr/>
        </p:nvCxnSpPr>
        <p:spPr>
          <a:xfrm rot="10800000">
            <a:off x="1763495" y="32097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975" name="Google Shape;975;p131"/>
          <p:cNvCxnSpPr>
            <a:stCxn id="967" idx="6"/>
            <a:endCxn id="968" idx="2"/>
          </p:cNvCxnSpPr>
          <p:nvPr/>
        </p:nvCxnSpPr>
        <p:spPr>
          <a:xfrm>
            <a:off x="2892650" y="31097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976" name="Google Shape;976;p131"/>
          <p:cNvCxnSpPr>
            <a:stCxn id="967" idx="4"/>
            <a:endCxn id="971" idx="0"/>
          </p:cNvCxnSpPr>
          <p:nvPr/>
        </p:nvCxnSpPr>
        <p:spPr>
          <a:xfrm>
            <a:off x="2713250" y="32512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977" name="Google Shape;977;p131"/>
          <p:cNvCxnSpPr>
            <a:stCxn id="968" idx="4"/>
            <a:endCxn id="971" idx="7"/>
          </p:cNvCxnSpPr>
          <p:nvPr/>
        </p:nvCxnSpPr>
        <p:spPr>
          <a:xfrm flipH="1">
            <a:off x="2840250" y="32512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978" name="Google Shape;978;p131"/>
          <p:cNvCxnSpPr>
            <a:stCxn id="970" idx="6"/>
            <a:endCxn id="971" idx="2"/>
          </p:cNvCxnSpPr>
          <p:nvPr/>
        </p:nvCxnSpPr>
        <p:spPr>
          <a:xfrm>
            <a:off x="1789413" y="38717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979" name="Google Shape;979;p131"/>
          <p:cNvCxnSpPr>
            <a:stCxn id="971" idx="3"/>
            <a:endCxn id="970" idx="5"/>
          </p:cNvCxnSpPr>
          <p:nvPr/>
        </p:nvCxnSpPr>
        <p:spPr>
          <a:xfrm rot="10800000">
            <a:off x="1736795" y="39717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980" name="Google Shape;980;p131"/>
          <p:cNvCxnSpPr>
            <a:stCxn id="969" idx="7"/>
            <a:endCxn id="966" idx="3"/>
          </p:cNvCxnSpPr>
          <p:nvPr/>
        </p:nvCxnSpPr>
        <p:spPr>
          <a:xfrm flipH="1" rot="10800000">
            <a:off x="948330" y="32098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981" name="Google Shape;981;p131"/>
          <p:cNvCxnSpPr>
            <a:stCxn id="969" idx="5"/>
            <a:endCxn id="970" idx="2"/>
          </p:cNvCxnSpPr>
          <p:nvPr/>
        </p:nvCxnSpPr>
        <p:spPr>
          <a:xfrm>
            <a:off x="948330" y="38193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982" name="Google Shape;982;p131"/>
          <p:cNvSpPr/>
          <p:nvPr/>
        </p:nvSpPr>
        <p:spPr>
          <a:xfrm>
            <a:off x="4352750"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983" name="Google Shape;983;p131"/>
          <p:cNvCxnSpPr>
            <a:stCxn id="982" idx="5"/>
            <a:endCxn id="984" idx="1"/>
          </p:cNvCxnSpPr>
          <p:nvPr/>
        </p:nvCxnSpPr>
        <p:spPr>
          <a:xfrm>
            <a:off x="4659005" y="2523995"/>
            <a:ext cx="213300" cy="257100"/>
          </a:xfrm>
          <a:prstGeom prst="straightConnector1">
            <a:avLst/>
          </a:prstGeom>
          <a:noFill/>
          <a:ln cap="flat" cmpd="sng" w="9525">
            <a:solidFill>
              <a:srgbClr val="3896D2"/>
            </a:solidFill>
            <a:prstDash val="solid"/>
            <a:round/>
            <a:headEnd len="med" w="med" type="none"/>
            <a:tailEnd len="med" w="med" type="triangle"/>
          </a:ln>
        </p:spPr>
      </p:cxnSp>
      <p:sp>
        <p:nvSpPr>
          <p:cNvPr id="984" name="Google Shape;984;p131"/>
          <p:cNvSpPr/>
          <p:nvPr/>
        </p:nvSpPr>
        <p:spPr>
          <a:xfrm>
            <a:off x="48198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cxnSp>
        <p:nvCxnSpPr>
          <p:cNvPr id="985" name="Google Shape;985;p131"/>
          <p:cNvCxnSpPr>
            <a:stCxn id="966" idx="4"/>
            <a:endCxn id="970" idx="0"/>
          </p:cNvCxnSpPr>
          <p:nvPr/>
        </p:nvCxnSpPr>
        <p:spPr>
          <a:xfrm flipH="1">
            <a:off x="1610150" y="32512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986" name="Google Shape;986;p131"/>
          <p:cNvSpPr/>
          <p:nvPr/>
        </p:nvSpPr>
        <p:spPr>
          <a:xfrm>
            <a:off x="5012013" y="2130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987" name="Google Shape;987;p131"/>
          <p:cNvCxnSpPr>
            <a:stCxn id="982" idx="6"/>
            <a:endCxn id="986" idx="2"/>
          </p:cNvCxnSpPr>
          <p:nvPr/>
        </p:nvCxnSpPr>
        <p:spPr>
          <a:xfrm flipH="1" rot="10800000">
            <a:off x="4711550" y="2271575"/>
            <a:ext cx="300600" cy="152400"/>
          </a:xfrm>
          <a:prstGeom prst="straightConnector1">
            <a:avLst/>
          </a:prstGeom>
          <a:noFill/>
          <a:ln cap="flat" cmpd="sng" w="9525">
            <a:solidFill>
              <a:srgbClr val="3896D2"/>
            </a:solidFill>
            <a:prstDash val="solid"/>
            <a:round/>
            <a:headEnd len="med" w="med" type="none"/>
            <a:tailEnd len="med" w="med" type="triangle"/>
          </a:ln>
        </p:spPr>
      </p:cxnSp>
      <p:sp>
        <p:nvSpPr>
          <p:cNvPr id="988" name="Google Shape;988;p131"/>
          <p:cNvSpPr/>
          <p:nvPr/>
        </p:nvSpPr>
        <p:spPr>
          <a:xfrm>
            <a:off x="5393013" y="2587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989" name="Google Shape;989;p131"/>
          <p:cNvSpPr/>
          <p:nvPr/>
        </p:nvSpPr>
        <p:spPr>
          <a:xfrm>
            <a:off x="5316813"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990" name="Google Shape;990;p131"/>
          <p:cNvSpPr/>
          <p:nvPr/>
        </p:nvSpPr>
        <p:spPr>
          <a:xfrm>
            <a:off x="7526613" y="2206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991" name="Google Shape;991;p131"/>
          <p:cNvSpPr/>
          <p:nvPr/>
        </p:nvSpPr>
        <p:spPr>
          <a:xfrm>
            <a:off x="7526613" y="2663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cxnSp>
        <p:nvCxnSpPr>
          <p:cNvPr id="992" name="Google Shape;992;p131"/>
          <p:cNvCxnSpPr>
            <a:stCxn id="984" idx="6"/>
            <a:endCxn id="988" idx="2"/>
          </p:cNvCxnSpPr>
          <p:nvPr/>
        </p:nvCxnSpPr>
        <p:spPr>
          <a:xfrm flipH="1" rot="10800000">
            <a:off x="5178650" y="2728775"/>
            <a:ext cx="214500" cy="152400"/>
          </a:xfrm>
          <a:prstGeom prst="straightConnector1">
            <a:avLst/>
          </a:prstGeom>
          <a:noFill/>
          <a:ln cap="flat" cmpd="sng" w="9525">
            <a:solidFill>
              <a:srgbClr val="3896D2"/>
            </a:solidFill>
            <a:prstDash val="solid"/>
            <a:round/>
            <a:headEnd len="med" w="med" type="none"/>
            <a:tailEnd len="med" w="med" type="triangle"/>
          </a:ln>
        </p:spPr>
      </p:cxnSp>
      <p:cxnSp>
        <p:nvCxnSpPr>
          <p:cNvPr id="993" name="Google Shape;993;p131"/>
          <p:cNvCxnSpPr>
            <a:stCxn id="984" idx="5"/>
            <a:endCxn id="989" idx="2"/>
          </p:cNvCxnSpPr>
          <p:nvPr/>
        </p:nvCxnSpPr>
        <p:spPr>
          <a:xfrm>
            <a:off x="5126105" y="2981195"/>
            <a:ext cx="190800" cy="2049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32"/>
          <p:cNvSpPr txBox="1"/>
          <p:nvPr>
            <p:ph type="title"/>
          </p:nvPr>
        </p:nvSpPr>
        <p:spPr>
          <a:xfrm>
            <a:off x="311700" y="-3048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999" name="Google Shape;999;p132"/>
          <p:cNvSpPr/>
          <p:nvPr/>
        </p:nvSpPr>
        <p:spPr>
          <a:xfrm>
            <a:off x="4273150" y="13153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2"/>
          <p:cNvSpPr/>
          <p:nvPr/>
        </p:nvSpPr>
        <p:spPr>
          <a:xfrm>
            <a:off x="6611275"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01" name="Google Shape;1001;p132"/>
          <p:cNvCxnSpPr/>
          <p:nvPr/>
        </p:nvCxnSpPr>
        <p:spPr>
          <a:xfrm>
            <a:off x="62635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1002" name="Google Shape;1002;p132"/>
          <p:cNvSpPr txBox="1"/>
          <p:nvPr/>
        </p:nvSpPr>
        <p:spPr>
          <a:xfrm>
            <a:off x="4398400" y="41101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003" name="Google Shape;1003;p132"/>
          <p:cNvSpPr txBox="1"/>
          <p:nvPr/>
        </p:nvSpPr>
        <p:spPr>
          <a:xfrm>
            <a:off x="6611275" y="388925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1004" name="Google Shape;1004;p132"/>
          <p:cNvCxnSpPr/>
          <p:nvPr/>
        </p:nvCxnSpPr>
        <p:spPr>
          <a:xfrm flipH="1" rot="10800000">
            <a:off x="5654600" y="2489725"/>
            <a:ext cx="1315800" cy="21900"/>
          </a:xfrm>
          <a:prstGeom prst="straightConnector1">
            <a:avLst/>
          </a:prstGeom>
          <a:noFill/>
          <a:ln cap="flat" cmpd="sng" w="9525">
            <a:solidFill>
              <a:srgbClr val="3896D2"/>
            </a:solidFill>
            <a:prstDash val="solid"/>
            <a:round/>
            <a:headEnd len="med" w="med" type="none"/>
            <a:tailEnd len="med" w="med" type="triangle"/>
          </a:ln>
        </p:spPr>
      </p:cxnSp>
      <p:cxnSp>
        <p:nvCxnSpPr>
          <p:cNvPr id="1005" name="Google Shape;1005;p132"/>
          <p:cNvCxnSpPr/>
          <p:nvPr/>
        </p:nvCxnSpPr>
        <p:spPr>
          <a:xfrm>
            <a:off x="5698075" y="2750850"/>
            <a:ext cx="1380900" cy="369600"/>
          </a:xfrm>
          <a:prstGeom prst="straightConnector1">
            <a:avLst/>
          </a:prstGeom>
          <a:noFill/>
          <a:ln cap="flat" cmpd="sng" w="9525">
            <a:solidFill>
              <a:srgbClr val="3896D2"/>
            </a:solidFill>
            <a:prstDash val="solid"/>
            <a:round/>
            <a:headEnd len="med" w="med" type="none"/>
            <a:tailEnd len="med" w="med" type="triangle"/>
          </a:ln>
        </p:spPr>
      </p:cxnSp>
      <p:sp>
        <p:nvSpPr>
          <p:cNvPr id="1006" name="Google Shape;1006;p132"/>
          <p:cNvSpPr/>
          <p:nvPr/>
        </p:nvSpPr>
        <p:spPr>
          <a:xfrm>
            <a:off x="4886150"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1007" name="Google Shape;1007;p132"/>
          <p:cNvSpPr txBox="1"/>
          <p:nvPr>
            <p:ph idx="4294967295" type="body"/>
          </p:nvPr>
        </p:nvSpPr>
        <p:spPr>
          <a:xfrm>
            <a:off x="90000" y="9507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void search(int s) {</a:t>
            </a:r>
            <a:br>
              <a:rPr lang="en"/>
            </a:br>
            <a:r>
              <a:rPr lang="en"/>
              <a:t>     //captured is an array initialized to 0</a:t>
            </a:r>
            <a:br>
              <a:rPr lang="en"/>
            </a:br>
            <a:r>
              <a:rPr lang="en"/>
              <a:t>     //for all vertices </a:t>
            </a:r>
            <a:br>
              <a:rPr lang="en"/>
            </a:br>
            <a:r>
              <a:rPr lang="en"/>
              <a:t>     captured[s] = 1</a:t>
            </a:r>
            <a:endParaRPr/>
          </a:p>
          <a:p>
            <a:pPr indent="0" lvl="0" marL="0" rtl="0" algn="l">
              <a:spcBef>
                <a:spcPts val="1600"/>
              </a:spcBef>
              <a:spcAft>
                <a:spcPts val="0"/>
              </a:spcAft>
              <a:buNone/>
            </a:pPr>
            <a:r>
              <a:rPr lang="en"/>
              <a:t>  }</a:t>
            </a:r>
            <a:br>
              <a:rPr lang="en"/>
            </a:br>
            <a:r>
              <a:rPr lang="en"/>
              <a:t>…...</a:t>
            </a:r>
            <a:endParaRPr/>
          </a:p>
          <a:p>
            <a:pPr indent="0" lvl="0" marL="0" rtl="0" algn="l">
              <a:spcBef>
                <a:spcPts val="1600"/>
              </a:spcBef>
              <a:spcAft>
                <a:spcPts val="1600"/>
              </a:spcAft>
              <a:buNone/>
            </a:pPr>
            <a:r>
              <a:rPr lang="en"/>
              <a: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33"/>
          <p:cNvSpPr txBox="1"/>
          <p:nvPr>
            <p:ph idx="4294967295" type="body"/>
          </p:nvPr>
        </p:nvSpPr>
        <p:spPr>
          <a:xfrm>
            <a:off x="311700" y="109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void search(int s) {</a:t>
            </a:r>
            <a:br>
              <a:rPr lang="en"/>
            </a:br>
            <a:r>
              <a:rPr lang="en"/>
              <a:t>    captured[s] = 1</a:t>
            </a:r>
            <a:br>
              <a:rPr lang="en"/>
            </a:br>
            <a:br>
              <a:rPr lang="en">
                <a:solidFill>
                  <a:srgbClr val="3896D2"/>
                </a:solidFill>
              </a:rPr>
            </a:br>
            <a:r>
              <a:rPr lang="en">
                <a:solidFill>
                  <a:srgbClr val="3896D2"/>
                </a:solidFill>
              </a:rPr>
              <a:t>    </a:t>
            </a:r>
            <a:r>
              <a:rPr b="1" lang="en">
                <a:solidFill>
                  <a:srgbClr val="3896D2"/>
                </a:solidFill>
              </a:rPr>
              <a:t>while there exists a fringe edge:</a:t>
            </a:r>
            <a:br>
              <a:rPr b="1" lang="en">
                <a:solidFill>
                  <a:srgbClr val="3896D2"/>
                </a:solidFill>
              </a:rPr>
            </a:br>
            <a:r>
              <a:rPr b="1" lang="en">
                <a:solidFill>
                  <a:srgbClr val="3896D2"/>
                </a:solidFill>
              </a:rPr>
              <a:t>	   pick one of them =&gt; (u,v)</a:t>
            </a:r>
            <a:br>
              <a:rPr b="1" lang="en">
                <a:solidFill>
                  <a:srgbClr val="3896D2"/>
                </a:solidFill>
              </a:rPr>
            </a:br>
            <a:r>
              <a:rPr b="1" lang="en">
                <a:solidFill>
                  <a:srgbClr val="3896D2"/>
                </a:solidFill>
              </a:rPr>
              <a:t>	   captured[v] = 1</a:t>
            </a:r>
            <a:endParaRPr b="1">
              <a:solidFill>
                <a:srgbClr val="3896D2"/>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
        <p:nvSpPr>
          <p:cNvPr id="1013" name="Google Shape;1013;p133"/>
          <p:cNvSpPr txBox="1"/>
          <p:nvPr>
            <p:ph type="title"/>
          </p:nvPr>
        </p:nvSpPr>
        <p:spPr>
          <a:xfrm>
            <a:off x="311700" y="0"/>
            <a:ext cx="8520600" cy="13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Skeleton search</a:t>
            </a:r>
            <a:endParaRPr/>
          </a:p>
        </p:txBody>
      </p:sp>
      <p:sp>
        <p:nvSpPr>
          <p:cNvPr id="1014" name="Google Shape;1014;p133"/>
          <p:cNvSpPr/>
          <p:nvPr/>
        </p:nvSpPr>
        <p:spPr>
          <a:xfrm>
            <a:off x="4273150" y="1620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3"/>
          <p:cNvSpPr/>
          <p:nvPr/>
        </p:nvSpPr>
        <p:spPr>
          <a:xfrm>
            <a:off x="66112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6" name="Google Shape;1016;p133"/>
          <p:cNvCxnSpPr/>
          <p:nvPr/>
        </p:nvCxnSpPr>
        <p:spPr>
          <a:xfrm>
            <a:off x="6263550" y="1424525"/>
            <a:ext cx="0" cy="3360000"/>
          </a:xfrm>
          <a:prstGeom prst="straightConnector1">
            <a:avLst/>
          </a:prstGeom>
          <a:noFill/>
          <a:ln cap="flat" cmpd="sng" w="38100">
            <a:solidFill>
              <a:schemeClr val="lt1"/>
            </a:solidFill>
            <a:prstDash val="solid"/>
            <a:round/>
            <a:headEnd len="med" w="med" type="none"/>
            <a:tailEnd len="med" w="med" type="none"/>
          </a:ln>
        </p:spPr>
      </p:cxnSp>
      <p:sp>
        <p:nvSpPr>
          <p:cNvPr id="1017" name="Google Shape;1017;p133"/>
          <p:cNvSpPr txBox="1"/>
          <p:nvPr/>
        </p:nvSpPr>
        <p:spPr>
          <a:xfrm>
            <a:off x="4444575" y="44252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018" name="Google Shape;1018;p133"/>
          <p:cNvSpPr txBox="1"/>
          <p:nvPr/>
        </p:nvSpPr>
        <p:spPr>
          <a:xfrm>
            <a:off x="6773825" y="407777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1019" name="Google Shape;1019;p133"/>
          <p:cNvCxnSpPr/>
          <p:nvPr/>
        </p:nvCxnSpPr>
        <p:spPr>
          <a:xfrm flipH="1" rot="10800000">
            <a:off x="5654600" y="2794525"/>
            <a:ext cx="1315800" cy="21900"/>
          </a:xfrm>
          <a:prstGeom prst="straightConnector1">
            <a:avLst/>
          </a:prstGeom>
          <a:noFill/>
          <a:ln cap="flat" cmpd="sng" w="9525">
            <a:solidFill>
              <a:srgbClr val="3896D2"/>
            </a:solidFill>
            <a:prstDash val="solid"/>
            <a:round/>
            <a:headEnd len="med" w="med" type="none"/>
            <a:tailEnd len="med" w="med" type="triangle"/>
          </a:ln>
        </p:spPr>
      </p:cxnSp>
      <p:cxnSp>
        <p:nvCxnSpPr>
          <p:cNvPr id="1020" name="Google Shape;1020;p133"/>
          <p:cNvCxnSpPr/>
          <p:nvPr/>
        </p:nvCxnSpPr>
        <p:spPr>
          <a:xfrm>
            <a:off x="5698075" y="3055650"/>
            <a:ext cx="1380900" cy="369600"/>
          </a:xfrm>
          <a:prstGeom prst="straightConnector1">
            <a:avLst/>
          </a:prstGeom>
          <a:noFill/>
          <a:ln cap="flat" cmpd="sng" w="9525">
            <a:solidFill>
              <a:srgbClr val="3896D2"/>
            </a:solidFill>
            <a:prstDash val="solid"/>
            <a:round/>
            <a:headEnd len="med" w="med" type="none"/>
            <a:tailEnd len="med" w="med" type="triangle"/>
          </a:ln>
        </p:spPr>
      </p:cxnSp>
      <p:sp>
        <p:nvSpPr>
          <p:cNvPr id="1021" name="Google Shape;1021;p133"/>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34"/>
          <p:cNvSpPr txBox="1"/>
          <p:nvPr>
            <p:ph type="title"/>
          </p:nvPr>
        </p:nvSpPr>
        <p:spPr>
          <a:xfrm>
            <a:off x="311700" y="726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1027" name="Google Shape;1027;p134"/>
          <p:cNvSpPr/>
          <p:nvPr/>
        </p:nvSpPr>
        <p:spPr>
          <a:xfrm>
            <a:off x="6940150" y="14677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34"/>
          <p:cNvSpPr txBox="1"/>
          <p:nvPr/>
        </p:nvSpPr>
        <p:spPr>
          <a:xfrm>
            <a:off x="7065400" y="823425"/>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029" name="Google Shape;1029;p134"/>
          <p:cNvSpPr/>
          <p:nvPr/>
        </p:nvSpPr>
        <p:spPr>
          <a:xfrm>
            <a:off x="70197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030" name="Google Shape;1030;p134"/>
          <p:cNvCxnSpPr>
            <a:stCxn id="1029" idx="5"/>
            <a:endCxn id="1031" idx="1"/>
          </p:cNvCxnSpPr>
          <p:nvPr/>
        </p:nvCxnSpPr>
        <p:spPr>
          <a:xfrm>
            <a:off x="7326005" y="2676395"/>
            <a:ext cx="213300" cy="257100"/>
          </a:xfrm>
          <a:prstGeom prst="straightConnector1">
            <a:avLst/>
          </a:prstGeom>
          <a:noFill/>
          <a:ln cap="flat" cmpd="sng" w="9525">
            <a:solidFill>
              <a:srgbClr val="3896D2"/>
            </a:solidFill>
            <a:prstDash val="solid"/>
            <a:round/>
            <a:headEnd len="med" w="med" type="none"/>
            <a:tailEnd len="med" w="med" type="triangle"/>
          </a:ln>
        </p:spPr>
      </p:cxnSp>
      <p:sp>
        <p:nvSpPr>
          <p:cNvPr id="1031" name="Google Shape;1031;p134"/>
          <p:cNvSpPr/>
          <p:nvPr/>
        </p:nvSpPr>
        <p:spPr>
          <a:xfrm>
            <a:off x="74868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32" name="Google Shape;1032;p134"/>
          <p:cNvSpPr/>
          <p:nvPr/>
        </p:nvSpPr>
        <p:spPr>
          <a:xfrm>
            <a:off x="7679013" y="2282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033" name="Google Shape;1033;p134"/>
          <p:cNvCxnSpPr>
            <a:stCxn id="1029" idx="6"/>
            <a:endCxn id="1032" idx="2"/>
          </p:cNvCxnSpPr>
          <p:nvPr/>
        </p:nvCxnSpPr>
        <p:spPr>
          <a:xfrm flipH="1" rot="10800000">
            <a:off x="7378550" y="2423975"/>
            <a:ext cx="300600" cy="152400"/>
          </a:xfrm>
          <a:prstGeom prst="straightConnector1">
            <a:avLst/>
          </a:prstGeom>
          <a:noFill/>
          <a:ln cap="flat" cmpd="sng" w="9525">
            <a:solidFill>
              <a:srgbClr val="3896D2"/>
            </a:solidFill>
            <a:prstDash val="solid"/>
            <a:round/>
            <a:headEnd len="med" w="med" type="none"/>
            <a:tailEnd len="med" w="med" type="triangle"/>
          </a:ln>
        </p:spPr>
      </p:cxnSp>
      <p:sp>
        <p:nvSpPr>
          <p:cNvPr id="1034" name="Google Shape;1034;p134"/>
          <p:cNvSpPr/>
          <p:nvPr/>
        </p:nvSpPr>
        <p:spPr>
          <a:xfrm>
            <a:off x="8060013"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035" name="Google Shape;1035;p134"/>
          <p:cNvSpPr/>
          <p:nvPr/>
        </p:nvSpPr>
        <p:spPr>
          <a:xfrm>
            <a:off x="7983813" y="3196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cxnSp>
        <p:nvCxnSpPr>
          <p:cNvPr id="1036" name="Google Shape;1036;p134"/>
          <p:cNvCxnSpPr>
            <a:stCxn id="1031" idx="6"/>
            <a:endCxn id="1034" idx="2"/>
          </p:cNvCxnSpPr>
          <p:nvPr/>
        </p:nvCxnSpPr>
        <p:spPr>
          <a:xfrm flipH="1" rot="10800000">
            <a:off x="7845650" y="2881175"/>
            <a:ext cx="214500" cy="152400"/>
          </a:xfrm>
          <a:prstGeom prst="straightConnector1">
            <a:avLst/>
          </a:prstGeom>
          <a:noFill/>
          <a:ln cap="flat" cmpd="sng" w="9525">
            <a:solidFill>
              <a:srgbClr val="3896D2"/>
            </a:solidFill>
            <a:prstDash val="solid"/>
            <a:round/>
            <a:headEnd len="med" w="med" type="none"/>
            <a:tailEnd len="med" w="med" type="triangle"/>
          </a:ln>
        </p:spPr>
      </p:cxnSp>
      <p:cxnSp>
        <p:nvCxnSpPr>
          <p:cNvPr id="1037" name="Google Shape;1037;p134"/>
          <p:cNvCxnSpPr>
            <a:stCxn id="1031" idx="5"/>
            <a:endCxn id="1035" idx="2"/>
          </p:cNvCxnSpPr>
          <p:nvPr/>
        </p:nvCxnSpPr>
        <p:spPr>
          <a:xfrm>
            <a:off x="7793105" y="3133595"/>
            <a:ext cx="190800" cy="204900"/>
          </a:xfrm>
          <a:prstGeom prst="straightConnector1">
            <a:avLst/>
          </a:prstGeom>
          <a:noFill/>
          <a:ln cap="flat" cmpd="sng" w="9525">
            <a:solidFill>
              <a:srgbClr val="3896D2"/>
            </a:solidFill>
            <a:prstDash val="solid"/>
            <a:round/>
            <a:headEnd len="med" w="med" type="none"/>
            <a:tailEnd len="med" w="med" type="triangle"/>
          </a:ln>
        </p:spPr>
      </p:cxnSp>
      <p:sp>
        <p:nvSpPr>
          <p:cNvPr id="1038" name="Google Shape;1038;p134"/>
          <p:cNvSpPr txBox="1"/>
          <p:nvPr/>
        </p:nvSpPr>
        <p:spPr>
          <a:xfrm>
            <a:off x="728725" y="1642175"/>
            <a:ext cx="5861100" cy="35451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rgbClr val="FFFFFF"/>
              </a:buClr>
              <a:buSzPts val="3600"/>
              <a:buAutoNum type="arabicPeriod"/>
            </a:pPr>
            <a:r>
              <a:rPr lang="en" sz="3600">
                <a:solidFill>
                  <a:srgbClr val="FFFFFF"/>
                </a:solidFill>
              </a:rPr>
              <a:t>We get a search tree with root = source vertex s</a:t>
            </a:r>
            <a:endParaRPr sz="3600">
              <a:solidFill>
                <a:srgbClr val="FFFFFF"/>
              </a:solidFill>
            </a:endParaRPr>
          </a:p>
          <a:p>
            <a:pPr indent="-457200" lvl="0" marL="457200" rtl="0" algn="l">
              <a:spcBef>
                <a:spcPts val="0"/>
              </a:spcBef>
              <a:spcAft>
                <a:spcPts val="0"/>
              </a:spcAft>
              <a:buClr>
                <a:srgbClr val="FFFFFF"/>
              </a:buClr>
              <a:buSzPts val="3600"/>
              <a:buAutoNum type="arabicPeriod"/>
            </a:pPr>
            <a:r>
              <a:rPr lang="en" sz="3600">
                <a:solidFill>
                  <a:srgbClr val="FFFFFF"/>
                </a:solidFill>
              </a:rPr>
              <a:t>The set of captured vertices = the set of reachable nodes from s</a:t>
            </a:r>
            <a:endParaRPr sz="3600">
              <a:solidFill>
                <a:srgbClr val="FFFFFF"/>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35"/>
          <p:cNvSpPr txBox="1"/>
          <p:nvPr>
            <p:ph idx="4294967295" type="body"/>
          </p:nvPr>
        </p:nvSpPr>
        <p:spPr>
          <a:xfrm>
            <a:off x="181200" y="8695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void search(int s) {</a:t>
            </a:r>
            <a:br>
              <a:rPr lang="en"/>
            </a:br>
            <a:r>
              <a:rPr lang="en"/>
              <a:t>     //captured and parent initialized to 0 and null</a:t>
            </a:r>
            <a:endParaRPr b="1"/>
          </a:p>
          <a:p>
            <a:pPr indent="0" lvl="0" marL="0" rtl="0" algn="l">
              <a:spcBef>
                <a:spcPts val="1600"/>
              </a:spcBef>
              <a:spcAft>
                <a:spcPts val="0"/>
              </a:spcAft>
              <a:buNone/>
            </a:pPr>
            <a:r>
              <a:rPr lang="en"/>
              <a:t>     captured[s] = 1</a:t>
            </a:r>
            <a:br>
              <a:rPr lang="en"/>
            </a:br>
            <a:r>
              <a:rPr lang="en"/>
              <a:t>     while there exists a fringe edge:</a:t>
            </a:r>
            <a:br>
              <a:rPr lang="en"/>
            </a:br>
            <a:r>
              <a:rPr lang="en"/>
              <a:t>	   pick one of them =&gt; (u,v)</a:t>
            </a:r>
            <a:br>
              <a:rPr lang="en"/>
            </a:br>
            <a:r>
              <a:rPr lang="en"/>
              <a:t>	   captured[v] = 1</a:t>
            </a:r>
            <a:br>
              <a:rPr lang="en"/>
            </a:br>
            <a:r>
              <a:rPr lang="en"/>
              <a:t>	   </a:t>
            </a:r>
            <a:r>
              <a:rPr b="1" lang="en"/>
              <a:t>parent[v] = u</a:t>
            </a:r>
            <a:endParaRPr b="1"/>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
        <p:nvSpPr>
          <p:cNvPr id="1044" name="Google Shape;1044;p135"/>
          <p:cNvSpPr txBox="1"/>
          <p:nvPr>
            <p:ph type="title"/>
          </p:nvPr>
        </p:nvSpPr>
        <p:spPr>
          <a:xfrm>
            <a:off x="311700" y="-136100"/>
            <a:ext cx="8520600" cy="116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Keeping track of parents in search tree</a:t>
            </a:r>
            <a:endParaRPr sz="3600"/>
          </a:p>
        </p:txBody>
      </p:sp>
      <p:sp>
        <p:nvSpPr>
          <p:cNvPr id="1045" name="Google Shape;1045;p135"/>
          <p:cNvSpPr/>
          <p:nvPr/>
        </p:nvSpPr>
        <p:spPr>
          <a:xfrm>
            <a:off x="4958950" y="1929221"/>
            <a:ext cx="1441500" cy="2251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5"/>
          <p:cNvSpPr/>
          <p:nvPr/>
        </p:nvSpPr>
        <p:spPr>
          <a:xfrm>
            <a:off x="6895682" y="1741427"/>
            <a:ext cx="1441500" cy="2251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7" name="Google Shape;1047;p135"/>
          <p:cNvCxnSpPr/>
          <p:nvPr/>
        </p:nvCxnSpPr>
        <p:spPr>
          <a:xfrm>
            <a:off x="6607652" y="1643300"/>
            <a:ext cx="0" cy="2760300"/>
          </a:xfrm>
          <a:prstGeom prst="straightConnector1">
            <a:avLst/>
          </a:prstGeom>
          <a:noFill/>
          <a:ln cap="flat" cmpd="sng" w="38100">
            <a:solidFill>
              <a:schemeClr val="lt1"/>
            </a:solidFill>
            <a:prstDash val="solid"/>
            <a:round/>
            <a:headEnd len="med" w="med" type="none"/>
            <a:tailEnd len="med" w="med" type="none"/>
          </a:ln>
        </p:spPr>
      </p:cxnSp>
      <p:sp>
        <p:nvSpPr>
          <p:cNvPr id="1048" name="Google Shape;1048;p135"/>
          <p:cNvSpPr txBox="1"/>
          <p:nvPr/>
        </p:nvSpPr>
        <p:spPr>
          <a:xfrm>
            <a:off x="4675925" y="44039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049" name="Google Shape;1049;p135"/>
          <p:cNvSpPr txBox="1"/>
          <p:nvPr/>
        </p:nvSpPr>
        <p:spPr>
          <a:xfrm>
            <a:off x="6828000" y="39572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1050" name="Google Shape;1050;p135"/>
          <p:cNvCxnSpPr/>
          <p:nvPr/>
        </p:nvCxnSpPr>
        <p:spPr>
          <a:xfrm flipH="1" rot="10800000">
            <a:off x="5977005" y="2738136"/>
            <a:ext cx="1233900" cy="48600"/>
          </a:xfrm>
          <a:prstGeom prst="straightConnector1">
            <a:avLst/>
          </a:prstGeom>
          <a:noFill/>
          <a:ln cap="flat" cmpd="sng" w="9525">
            <a:solidFill>
              <a:srgbClr val="3896D2"/>
            </a:solidFill>
            <a:prstDash val="solid"/>
            <a:round/>
            <a:headEnd len="med" w="med" type="none"/>
            <a:tailEnd len="med" w="med" type="triangle"/>
          </a:ln>
        </p:spPr>
      </p:cxnSp>
      <p:cxnSp>
        <p:nvCxnSpPr>
          <p:cNvPr id="1051" name="Google Shape;1051;p135"/>
          <p:cNvCxnSpPr/>
          <p:nvPr/>
        </p:nvCxnSpPr>
        <p:spPr>
          <a:xfrm>
            <a:off x="6013017" y="2983258"/>
            <a:ext cx="1333200" cy="344400"/>
          </a:xfrm>
          <a:prstGeom prst="straightConnector1">
            <a:avLst/>
          </a:prstGeom>
          <a:noFill/>
          <a:ln cap="flat" cmpd="sng" w="9525">
            <a:solidFill>
              <a:srgbClr val="3896D2"/>
            </a:solidFill>
            <a:prstDash val="solid"/>
            <a:round/>
            <a:headEnd len="med" w="med" type="none"/>
            <a:tailEnd len="med" w="med" type="triangle"/>
          </a:ln>
        </p:spPr>
      </p:cxnSp>
      <p:sp>
        <p:nvSpPr>
          <p:cNvPr id="1052" name="Google Shape;1052;p135"/>
          <p:cNvSpPr/>
          <p:nvPr/>
        </p:nvSpPr>
        <p:spPr>
          <a:xfrm>
            <a:off x="5340477" y="2786325"/>
            <a:ext cx="297000" cy="23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36"/>
          <p:cNvSpPr/>
          <p:nvPr/>
        </p:nvSpPr>
        <p:spPr>
          <a:xfrm>
            <a:off x="6711550" y="629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36"/>
          <p:cNvSpPr txBox="1"/>
          <p:nvPr/>
        </p:nvSpPr>
        <p:spPr>
          <a:xfrm>
            <a:off x="7114325" y="35657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059" name="Google Shape;1059;p136"/>
          <p:cNvSpPr/>
          <p:nvPr/>
        </p:nvSpPr>
        <p:spPr>
          <a:xfrm>
            <a:off x="6791150" y="1596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060" name="Google Shape;1060;p136"/>
          <p:cNvCxnSpPr>
            <a:stCxn id="1059" idx="5"/>
            <a:endCxn id="1061" idx="1"/>
          </p:cNvCxnSpPr>
          <p:nvPr/>
        </p:nvCxnSpPr>
        <p:spPr>
          <a:xfrm>
            <a:off x="7097405" y="1838195"/>
            <a:ext cx="213300" cy="257100"/>
          </a:xfrm>
          <a:prstGeom prst="straightConnector1">
            <a:avLst/>
          </a:prstGeom>
          <a:noFill/>
          <a:ln cap="flat" cmpd="sng" w="9525">
            <a:solidFill>
              <a:srgbClr val="3896D2"/>
            </a:solidFill>
            <a:prstDash val="solid"/>
            <a:round/>
            <a:headEnd len="med" w="med" type="none"/>
            <a:tailEnd len="med" w="med" type="triangle"/>
          </a:ln>
        </p:spPr>
      </p:cxnSp>
      <p:sp>
        <p:nvSpPr>
          <p:cNvPr id="1061" name="Google Shape;1061;p136"/>
          <p:cNvSpPr/>
          <p:nvPr/>
        </p:nvSpPr>
        <p:spPr>
          <a:xfrm>
            <a:off x="7258250" y="2053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062" name="Google Shape;1062;p136"/>
          <p:cNvSpPr/>
          <p:nvPr/>
        </p:nvSpPr>
        <p:spPr>
          <a:xfrm>
            <a:off x="7450413" y="1444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cxnSp>
        <p:nvCxnSpPr>
          <p:cNvPr id="1063" name="Google Shape;1063;p136"/>
          <p:cNvCxnSpPr>
            <a:stCxn id="1059" idx="6"/>
            <a:endCxn id="1062" idx="2"/>
          </p:cNvCxnSpPr>
          <p:nvPr/>
        </p:nvCxnSpPr>
        <p:spPr>
          <a:xfrm flipH="1" rot="10800000">
            <a:off x="7149950" y="1585775"/>
            <a:ext cx="300600" cy="152400"/>
          </a:xfrm>
          <a:prstGeom prst="straightConnector1">
            <a:avLst/>
          </a:prstGeom>
          <a:noFill/>
          <a:ln cap="flat" cmpd="sng" w="9525">
            <a:solidFill>
              <a:srgbClr val="3896D2"/>
            </a:solidFill>
            <a:prstDash val="solid"/>
            <a:round/>
            <a:headEnd len="med" w="med" type="none"/>
            <a:tailEnd len="med" w="med" type="triangle"/>
          </a:ln>
        </p:spPr>
      </p:cxnSp>
      <p:sp>
        <p:nvSpPr>
          <p:cNvPr id="1064" name="Google Shape;1064;p136"/>
          <p:cNvSpPr/>
          <p:nvPr/>
        </p:nvSpPr>
        <p:spPr>
          <a:xfrm>
            <a:off x="7831413" y="1901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065" name="Google Shape;1065;p136"/>
          <p:cNvSpPr/>
          <p:nvPr/>
        </p:nvSpPr>
        <p:spPr>
          <a:xfrm>
            <a:off x="7755213"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cxnSp>
        <p:nvCxnSpPr>
          <p:cNvPr id="1066" name="Google Shape;1066;p136"/>
          <p:cNvCxnSpPr>
            <a:stCxn id="1061" idx="6"/>
            <a:endCxn id="1064" idx="2"/>
          </p:cNvCxnSpPr>
          <p:nvPr/>
        </p:nvCxnSpPr>
        <p:spPr>
          <a:xfrm flipH="1" rot="10800000">
            <a:off x="7617050" y="2042975"/>
            <a:ext cx="214500" cy="152400"/>
          </a:xfrm>
          <a:prstGeom prst="straightConnector1">
            <a:avLst/>
          </a:prstGeom>
          <a:noFill/>
          <a:ln cap="flat" cmpd="sng" w="9525">
            <a:solidFill>
              <a:srgbClr val="3896D2"/>
            </a:solidFill>
            <a:prstDash val="solid"/>
            <a:round/>
            <a:headEnd len="med" w="med" type="none"/>
            <a:tailEnd len="med" w="med" type="triangle"/>
          </a:ln>
        </p:spPr>
      </p:cxnSp>
      <p:cxnSp>
        <p:nvCxnSpPr>
          <p:cNvPr id="1067" name="Google Shape;1067;p136"/>
          <p:cNvCxnSpPr>
            <a:stCxn id="1061" idx="5"/>
            <a:endCxn id="1065" idx="2"/>
          </p:cNvCxnSpPr>
          <p:nvPr/>
        </p:nvCxnSpPr>
        <p:spPr>
          <a:xfrm>
            <a:off x="7564505" y="2295395"/>
            <a:ext cx="190800" cy="204900"/>
          </a:xfrm>
          <a:prstGeom prst="straightConnector1">
            <a:avLst/>
          </a:prstGeom>
          <a:noFill/>
          <a:ln cap="flat" cmpd="sng" w="9525">
            <a:solidFill>
              <a:srgbClr val="3896D2"/>
            </a:solidFill>
            <a:prstDash val="solid"/>
            <a:round/>
            <a:headEnd len="med" w="med" type="none"/>
            <a:tailEnd len="med" w="med" type="triangle"/>
          </a:ln>
        </p:spPr>
      </p:cxnSp>
      <p:graphicFrame>
        <p:nvGraphicFramePr>
          <p:cNvPr id="1068" name="Google Shape;1068;p136"/>
          <p:cNvGraphicFramePr/>
          <p:nvPr/>
        </p:nvGraphicFramePr>
        <p:xfrm>
          <a:off x="571475" y="1619250"/>
          <a:ext cx="3000000" cy="3000000"/>
        </p:xfrm>
        <a:graphic>
          <a:graphicData uri="http://schemas.openxmlformats.org/drawingml/2006/table">
            <a:tbl>
              <a:tblPr>
                <a:noFill/>
                <a:tableStyleId>{2F440D5D-DD21-46D3-9E7A-029A17203CCD}</a:tableStyleId>
              </a:tblPr>
              <a:tblGrid>
                <a:gridCol w="606175"/>
                <a:gridCol w="606175"/>
                <a:gridCol w="606175"/>
                <a:gridCol w="606175"/>
                <a:gridCol w="606175"/>
                <a:gridCol w="606175"/>
                <a:gridCol w="606175"/>
              </a:tblGrid>
              <a:tr h="381000">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0</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r>
            </a:tbl>
          </a:graphicData>
        </a:graphic>
      </p:graphicFrame>
      <p:graphicFrame>
        <p:nvGraphicFramePr>
          <p:cNvPr id="1069" name="Google Shape;1069;p136"/>
          <p:cNvGraphicFramePr/>
          <p:nvPr/>
        </p:nvGraphicFramePr>
        <p:xfrm>
          <a:off x="571475" y="2457450"/>
          <a:ext cx="3000000" cy="3000000"/>
        </p:xfrm>
        <a:graphic>
          <a:graphicData uri="http://schemas.openxmlformats.org/drawingml/2006/table">
            <a:tbl>
              <a:tblPr>
                <a:noFill/>
                <a:tableStyleId>{2F440D5D-DD21-46D3-9E7A-029A17203CCD}</a:tableStyleId>
              </a:tblPr>
              <a:tblGrid>
                <a:gridCol w="606175"/>
                <a:gridCol w="606175"/>
                <a:gridCol w="606175"/>
                <a:gridCol w="606175"/>
                <a:gridCol w="606175"/>
                <a:gridCol w="606175"/>
                <a:gridCol w="606175"/>
              </a:tblGrid>
              <a:tr h="381000">
                <a:tc>
                  <a:txBody>
                    <a:bodyPr/>
                    <a:lstStyle/>
                    <a:p>
                      <a:pPr indent="0" lvl="0" marL="0" rtl="0" algn="l">
                        <a:spcBef>
                          <a:spcPts val="0"/>
                        </a:spcBef>
                        <a:spcAft>
                          <a:spcPts val="0"/>
                        </a:spcAft>
                        <a:buNone/>
                      </a:pPr>
                      <a:r>
                        <a:rPr lang="en"/>
                        <a:t>null</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null</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c>
                  <a:txBody>
                    <a:bodyPr/>
                    <a:lstStyle/>
                    <a:p>
                      <a:pPr indent="0" lvl="0" marL="0" rtl="0" algn="l">
                        <a:spcBef>
                          <a:spcPts val="0"/>
                        </a:spcBef>
                        <a:spcAft>
                          <a:spcPts val="0"/>
                        </a:spcAft>
                        <a:buNone/>
                      </a:pPr>
                      <a:r>
                        <a:rPr lang="en"/>
                        <a:t>null</a:t>
                      </a:r>
                      <a:endParaRPr/>
                    </a:p>
                  </a:txBody>
                  <a:tcPr marT="91425" marB="91425" marR="91425" marL="91425">
                    <a:lnL cap="flat" cmpd="sng" w="38100">
                      <a:solidFill>
                        <a:srgbClr val="38761D"/>
                      </a:solidFill>
                      <a:prstDash val="solid"/>
                      <a:round/>
                      <a:headEnd len="sm" w="sm" type="none"/>
                      <a:tailEnd len="sm" w="sm" type="none"/>
                    </a:lnL>
                    <a:lnR cap="flat" cmpd="sng" w="38100">
                      <a:solidFill>
                        <a:srgbClr val="38761D"/>
                      </a:solidFill>
                      <a:prstDash val="solid"/>
                      <a:round/>
                      <a:headEnd len="sm" w="sm" type="none"/>
                      <a:tailEnd len="sm" w="sm" type="none"/>
                    </a:lnR>
                    <a:lnT cap="flat" cmpd="sng" w="38100">
                      <a:solidFill>
                        <a:srgbClr val="38761D"/>
                      </a:solidFill>
                      <a:prstDash val="solid"/>
                      <a:round/>
                      <a:headEnd len="sm" w="sm" type="none"/>
                      <a:tailEnd len="sm" w="sm" type="none"/>
                    </a:lnT>
                    <a:lnB cap="flat" cmpd="sng" w="38100">
                      <a:solidFill>
                        <a:srgbClr val="38761D"/>
                      </a:solidFill>
                      <a:prstDash val="solid"/>
                      <a:round/>
                      <a:headEnd len="sm" w="sm" type="none"/>
                      <a:tailEnd len="sm" w="sm" type="none"/>
                    </a:lnB>
                  </a:tcPr>
                </a:tc>
              </a:tr>
            </a:tbl>
          </a:graphicData>
        </a:graphic>
      </p:graphicFrame>
      <p:graphicFrame>
        <p:nvGraphicFramePr>
          <p:cNvPr id="1070" name="Google Shape;1070;p136"/>
          <p:cNvGraphicFramePr/>
          <p:nvPr/>
        </p:nvGraphicFramePr>
        <p:xfrm>
          <a:off x="571475" y="2076450"/>
          <a:ext cx="3000000" cy="3000000"/>
        </p:xfrm>
        <a:graphic>
          <a:graphicData uri="http://schemas.openxmlformats.org/drawingml/2006/table">
            <a:tbl>
              <a:tblPr>
                <a:noFill/>
                <a:tableStyleId>{2F440D5D-DD21-46D3-9E7A-029A17203CCD}</a:tableStyleId>
              </a:tblPr>
              <a:tblGrid>
                <a:gridCol w="606175"/>
                <a:gridCol w="606175"/>
                <a:gridCol w="606175"/>
                <a:gridCol w="606175"/>
                <a:gridCol w="606175"/>
                <a:gridCol w="606175"/>
                <a:gridCol w="606175"/>
              </a:tblGrid>
              <a:tr h="396200">
                <a:tc>
                  <a:txBody>
                    <a:bodyPr/>
                    <a:lstStyle/>
                    <a:p>
                      <a:pPr indent="0" lvl="0" marL="0" rtl="0" algn="l">
                        <a:spcBef>
                          <a:spcPts val="0"/>
                        </a:spcBef>
                        <a:spcAft>
                          <a:spcPts val="0"/>
                        </a:spcAft>
                        <a:buNone/>
                      </a:pPr>
                      <a:r>
                        <a:rPr lang="en"/>
                        <a:t>1</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3</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4</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5</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6</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7</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071" name="Google Shape;1071;p136"/>
          <p:cNvSpPr txBox="1"/>
          <p:nvPr/>
        </p:nvSpPr>
        <p:spPr>
          <a:xfrm>
            <a:off x="1544375" y="825125"/>
            <a:ext cx="28494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captured</a:t>
            </a:r>
            <a:endParaRPr sz="3600">
              <a:solidFill>
                <a:srgbClr val="FFFFFF"/>
              </a:solidFill>
            </a:endParaRPr>
          </a:p>
        </p:txBody>
      </p:sp>
      <p:sp>
        <p:nvSpPr>
          <p:cNvPr id="1072" name="Google Shape;1072;p136"/>
          <p:cNvSpPr txBox="1"/>
          <p:nvPr/>
        </p:nvSpPr>
        <p:spPr>
          <a:xfrm>
            <a:off x="1620575" y="2958725"/>
            <a:ext cx="2849400" cy="6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parent</a:t>
            </a:r>
            <a:endParaRPr sz="3600">
              <a:solidFill>
                <a:srgbClr val="FFFFF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37"/>
          <p:cNvSpPr txBox="1"/>
          <p:nvPr>
            <p:ph idx="4294967295" type="body"/>
          </p:nvPr>
        </p:nvSpPr>
        <p:spPr>
          <a:xfrm>
            <a:off x="474875" y="939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CCCCCC"/>
                </a:solidFill>
              </a:rPr>
              <a:t>class Graph {</a:t>
            </a:r>
            <a:endParaRPr sz="1400">
              <a:solidFill>
                <a:srgbClr val="CCCCCC"/>
              </a:solidFill>
            </a:endParaRPr>
          </a:p>
          <a:p>
            <a:pPr indent="0" lvl="0" marL="0" rtl="0" algn="l">
              <a:spcBef>
                <a:spcPts val="1600"/>
              </a:spcBef>
              <a:spcAft>
                <a:spcPts val="0"/>
              </a:spcAft>
              <a:buNone/>
            </a:pPr>
            <a:r>
              <a:rPr lang="en" sz="1400">
                <a:solidFill>
                  <a:srgbClr val="CCCCCC"/>
                </a:solidFill>
              </a:rPr>
              <a:t>  void search(int s) {</a:t>
            </a:r>
            <a:br>
              <a:rPr lang="en" sz="1400">
                <a:solidFill>
                  <a:srgbClr val="CCCCCC"/>
                </a:solidFill>
              </a:rPr>
            </a:br>
            <a:r>
              <a:rPr lang="en" sz="1400">
                <a:solidFill>
                  <a:srgbClr val="CCCCCC"/>
                </a:solidFill>
              </a:rPr>
              <a:t>    //captured and parent initialized to 0 and null</a:t>
            </a:r>
            <a:endParaRPr sz="1400">
              <a:solidFill>
                <a:srgbClr val="CCCCCC"/>
              </a:solidFill>
            </a:endParaRPr>
          </a:p>
          <a:p>
            <a:pPr indent="0" lvl="0" marL="0" rtl="0" algn="l">
              <a:spcBef>
                <a:spcPts val="1600"/>
              </a:spcBef>
              <a:spcAft>
                <a:spcPts val="0"/>
              </a:spcAft>
              <a:buNone/>
            </a:pPr>
            <a:r>
              <a:rPr lang="en" sz="1400">
                <a:solidFill>
                  <a:srgbClr val="CCCCCC"/>
                </a:solidFill>
              </a:rPr>
              <a:t>     captured[s] = 1</a:t>
            </a:r>
            <a:br>
              <a:rPr lang="en" sz="1400">
                <a:solidFill>
                  <a:srgbClr val="CCCCCC"/>
                </a:solidFill>
              </a:rPr>
            </a:br>
            <a:r>
              <a:rPr lang="en" sz="1400">
                <a:solidFill>
                  <a:srgbClr val="CCCCCC"/>
                </a:solidFill>
              </a:rPr>
              <a:t>   </a:t>
            </a:r>
            <a:r>
              <a:rPr lang="en" sz="1400">
                <a:solidFill>
                  <a:srgbClr val="3896D2"/>
                </a:solidFill>
              </a:rPr>
              <a:t>  </a:t>
            </a:r>
            <a:r>
              <a:rPr b="1" lang="en" sz="1400">
                <a:solidFill>
                  <a:srgbClr val="3896D2"/>
                </a:solidFill>
              </a:rPr>
              <a:t>while there exists a fringe edge:</a:t>
            </a:r>
            <a:br>
              <a:rPr b="1" lang="en" sz="1400">
                <a:solidFill>
                  <a:srgbClr val="3896D2"/>
                </a:solidFill>
              </a:rPr>
            </a:br>
            <a:r>
              <a:rPr b="1" lang="en" sz="1400">
                <a:solidFill>
                  <a:srgbClr val="3896D2"/>
                </a:solidFill>
              </a:rPr>
              <a:t>	   pick one of them =&gt; (u,v)</a:t>
            </a:r>
            <a:br>
              <a:rPr b="1" lang="en" sz="1400">
                <a:solidFill>
                  <a:srgbClr val="A61C00"/>
                </a:solidFill>
              </a:rPr>
            </a:br>
            <a:r>
              <a:rPr lang="en" sz="1400">
                <a:solidFill>
                  <a:srgbClr val="CCCCCC"/>
                </a:solidFill>
              </a:rPr>
              <a:t>	   captured[v] = 1</a:t>
            </a:r>
            <a:br>
              <a:rPr lang="en" sz="1400">
                <a:solidFill>
                  <a:srgbClr val="CCCCCC"/>
                </a:solidFill>
              </a:rPr>
            </a:br>
            <a:r>
              <a:rPr lang="en" sz="1400">
                <a:solidFill>
                  <a:srgbClr val="CCCCCC"/>
                </a:solidFill>
              </a:rPr>
              <a:t>	   </a:t>
            </a:r>
            <a:r>
              <a:rPr b="1" lang="en" sz="1400">
                <a:solidFill>
                  <a:srgbClr val="CCCCCC"/>
                </a:solidFill>
              </a:rPr>
              <a:t>parent[v] = u</a:t>
            </a:r>
            <a:endParaRPr b="1" sz="1400">
              <a:solidFill>
                <a:srgbClr val="CCCCCC"/>
              </a:solidFill>
            </a:endParaRPr>
          </a:p>
          <a:p>
            <a:pPr indent="0" lvl="0" marL="0" rtl="0" algn="l">
              <a:spcBef>
                <a:spcPts val="1600"/>
              </a:spcBef>
              <a:spcAft>
                <a:spcPts val="0"/>
              </a:spcAft>
              <a:buNone/>
            </a:pPr>
            <a:r>
              <a:rPr lang="en" sz="1400">
                <a:solidFill>
                  <a:srgbClr val="CCCCCC"/>
                </a:solidFill>
              </a:rPr>
              <a:t>  }</a:t>
            </a:r>
            <a:endParaRPr sz="1400">
              <a:solidFill>
                <a:srgbClr val="CCCCCC"/>
              </a:solidFill>
            </a:endParaRPr>
          </a:p>
          <a:p>
            <a:pPr indent="0" lvl="0" marL="0" rtl="0" algn="l">
              <a:spcBef>
                <a:spcPts val="1600"/>
              </a:spcBef>
              <a:spcAft>
                <a:spcPts val="1600"/>
              </a:spcAft>
              <a:buNone/>
            </a:pPr>
            <a:r>
              <a:rPr lang="en" sz="1400"/>
              <a:t>}</a:t>
            </a:r>
            <a:endParaRPr sz="1400"/>
          </a:p>
        </p:txBody>
      </p:sp>
      <p:sp>
        <p:nvSpPr>
          <p:cNvPr id="1078" name="Google Shape;1078;p137"/>
          <p:cNvSpPr txBox="1"/>
          <p:nvPr>
            <p:ph type="title"/>
          </p:nvPr>
        </p:nvSpPr>
        <p:spPr>
          <a:xfrm>
            <a:off x="311700" y="16300"/>
            <a:ext cx="8520600" cy="112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Different policies</a:t>
            </a:r>
            <a:endParaRPr/>
          </a:p>
        </p:txBody>
      </p:sp>
      <p:sp>
        <p:nvSpPr>
          <p:cNvPr id="1079" name="Google Shape;1079;p137"/>
          <p:cNvSpPr/>
          <p:nvPr/>
        </p:nvSpPr>
        <p:spPr>
          <a:xfrm>
            <a:off x="4425550" y="1772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37"/>
          <p:cNvSpPr/>
          <p:nvPr/>
        </p:nvSpPr>
        <p:spPr>
          <a:xfrm>
            <a:off x="6763675" y="1543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1" name="Google Shape;1081;p137"/>
          <p:cNvCxnSpPr/>
          <p:nvPr/>
        </p:nvCxnSpPr>
        <p:spPr>
          <a:xfrm>
            <a:off x="6415950" y="967325"/>
            <a:ext cx="0" cy="3360000"/>
          </a:xfrm>
          <a:prstGeom prst="straightConnector1">
            <a:avLst/>
          </a:prstGeom>
          <a:noFill/>
          <a:ln cap="flat" cmpd="sng" w="38100">
            <a:solidFill>
              <a:schemeClr val="lt1"/>
            </a:solidFill>
            <a:prstDash val="solid"/>
            <a:round/>
            <a:headEnd len="med" w="med" type="none"/>
            <a:tailEnd len="med" w="med" type="none"/>
          </a:ln>
        </p:spPr>
      </p:cxnSp>
      <p:sp>
        <p:nvSpPr>
          <p:cNvPr id="1082" name="Google Shape;1082;p137"/>
          <p:cNvSpPr txBox="1"/>
          <p:nvPr/>
        </p:nvSpPr>
        <p:spPr>
          <a:xfrm>
            <a:off x="4675925" y="4556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083" name="Google Shape;1083;p137"/>
          <p:cNvSpPr txBox="1"/>
          <p:nvPr/>
        </p:nvSpPr>
        <p:spPr>
          <a:xfrm>
            <a:off x="6828000" y="410962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1084" name="Google Shape;1084;p137"/>
          <p:cNvCxnSpPr/>
          <p:nvPr/>
        </p:nvCxnSpPr>
        <p:spPr>
          <a:xfrm flipH="1" rot="10800000">
            <a:off x="5654600" y="2757325"/>
            <a:ext cx="1489800" cy="59100"/>
          </a:xfrm>
          <a:prstGeom prst="straightConnector1">
            <a:avLst/>
          </a:prstGeom>
          <a:noFill/>
          <a:ln cap="flat" cmpd="sng" w="9525">
            <a:solidFill>
              <a:srgbClr val="3896D2"/>
            </a:solidFill>
            <a:prstDash val="solid"/>
            <a:round/>
            <a:headEnd len="med" w="med" type="none"/>
            <a:tailEnd len="med" w="med" type="triangle"/>
          </a:ln>
        </p:spPr>
      </p:cxnSp>
      <p:cxnSp>
        <p:nvCxnSpPr>
          <p:cNvPr id="1085" name="Google Shape;1085;p137"/>
          <p:cNvCxnSpPr/>
          <p:nvPr/>
        </p:nvCxnSpPr>
        <p:spPr>
          <a:xfrm>
            <a:off x="5698075" y="3055650"/>
            <a:ext cx="1609500" cy="419400"/>
          </a:xfrm>
          <a:prstGeom prst="straightConnector1">
            <a:avLst/>
          </a:prstGeom>
          <a:noFill/>
          <a:ln cap="flat" cmpd="sng" w="9525">
            <a:solidFill>
              <a:srgbClr val="3896D2"/>
            </a:solidFill>
            <a:prstDash val="solid"/>
            <a:round/>
            <a:headEnd len="med" w="med" type="none"/>
            <a:tailEnd len="med" w="med" type="triangle"/>
          </a:ln>
        </p:spPr>
      </p:cxnSp>
      <p:sp>
        <p:nvSpPr>
          <p:cNvPr id="1086" name="Google Shape;1086;p137"/>
          <p:cNvSpPr/>
          <p:nvPr/>
        </p:nvSpPr>
        <p:spPr>
          <a:xfrm>
            <a:off x="48861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BFS &amp; DFS</a:t>
            </a:r>
            <a:endParaRPr/>
          </a:p>
        </p:txBody>
      </p:sp>
      <p:sp>
        <p:nvSpPr>
          <p:cNvPr id="1092" name="Google Shape;1092;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BFS policy: Among all fringe edges (u,v), pull the one which was examined </a:t>
            </a:r>
            <a:r>
              <a:rPr b="1" lang="en" sz="3000"/>
              <a:t>first.</a:t>
            </a:r>
            <a:endParaRPr b="1" sz="3000"/>
          </a:p>
          <a:p>
            <a:pPr indent="0" lvl="0" marL="0" rtl="0" algn="l">
              <a:spcBef>
                <a:spcPts val="1600"/>
              </a:spcBef>
              <a:spcAft>
                <a:spcPts val="0"/>
              </a:spcAft>
              <a:buNone/>
            </a:pPr>
            <a:r>
              <a:rPr b="1" lang="en" sz="3000"/>
              <a:t> </a:t>
            </a:r>
            <a:endParaRPr b="1" sz="3000"/>
          </a:p>
          <a:p>
            <a:pPr indent="0" lvl="0" marL="0" rtl="0" algn="l">
              <a:spcBef>
                <a:spcPts val="1600"/>
              </a:spcBef>
              <a:spcAft>
                <a:spcPts val="1600"/>
              </a:spcAft>
              <a:buNone/>
            </a:pPr>
            <a:r>
              <a:rPr lang="en" sz="3000"/>
              <a:t>DFS policy: Among all fringe edges (u,v), pull the one which was examined </a:t>
            </a:r>
            <a:r>
              <a:rPr b="1" lang="en" sz="3000"/>
              <a:t>last</a:t>
            </a:r>
            <a:r>
              <a:rPr b="1" lang="en" sz="3000"/>
              <a:t> (i.e, most recently). </a:t>
            </a:r>
            <a:endParaRPr b="1" sz="30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39"/>
          <p:cNvSpPr txBox="1"/>
          <p:nvPr>
            <p:ph idx="1" type="body"/>
          </p:nvPr>
        </p:nvSpPr>
        <p:spPr>
          <a:xfrm>
            <a:off x="311700" y="1152475"/>
            <a:ext cx="5537400" cy="211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9" name="Google Shape;1099;p139"/>
          <p:cNvPicPr preferRelativeResize="0"/>
          <p:nvPr/>
        </p:nvPicPr>
        <p:blipFill>
          <a:blip r:embed="rId3">
            <a:alphaModFix/>
          </a:blip>
          <a:stretch>
            <a:fillRect/>
          </a:stretch>
        </p:blipFill>
        <p:spPr>
          <a:xfrm>
            <a:off x="100450" y="191963"/>
            <a:ext cx="6324600" cy="41814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06" name="Google Shape;1106;p140"/>
          <p:cNvPicPr preferRelativeResize="0"/>
          <p:nvPr/>
        </p:nvPicPr>
        <p:blipFill>
          <a:blip r:embed="rId3">
            <a:alphaModFix/>
          </a:blip>
          <a:stretch>
            <a:fillRect/>
          </a:stretch>
        </p:blipFill>
        <p:spPr>
          <a:xfrm>
            <a:off x="187825" y="125950"/>
            <a:ext cx="6273425" cy="426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“You would render to me and our friend Kuhn a most valuable service, putting us greatly in your debt, most learned sir, if you would send us the solution, which you know well, to the problem of the seven Konigsberg bridges together with a proof. It would prove to an outstanding example of the calculus of position worthy of your great genius. I have added a sketch of the said bridges”.</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 sz="2000">
                <a:solidFill>
                  <a:srgbClr val="FFFFFF"/>
                </a:solidFill>
              </a:rPr>
              <a:t>(Letter from the Mayor to Euler)</a:t>
            </a:r>
            <a:endParaRPr sz="2000">
              <a:solidFill>
                <a:srgbClr val="FFFFFF"/>
              </a:solidFill>
            </a:endParaRPr>
          </a:p>
        </p:txBody>
      </p:sp>
      <p:pic>
        <p:nvPicPr>
          <p:cNvPr id="186" name="Google Shape;186;p33"/>
          <p:cNvPicPr preferRelativeResize="0"/>
          <p:nvPr/>
        </p:nvPicPr>
        <p:blipFill>
          <a:blip r:embed="rId3">
            <a:alphaModFix/>
          </a:blip>
          <a:stretch>
            <a:fillRect/>
          </a:stretch>
        </p:blipFill>
        <p:spPr>
          <a:xfrm>
            <a:off x="5418223" y="85975"/>
            <a:ext cx="3250400" cy="423047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41"/>
          <p:cNvSpPr txBox="1"/>
          <p:nvPr>
            <p:ph type="title"/>
          </p:nvPr>
        </p:nvSpPr>
        <p:spPr>
          <a:xfrm>
            <a:off x="311700" y="16425"/>
            <a:ext cx="8520600" cy="12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112" name="Google Shape;1112;p141"/>
          <p:cNvSpPr/>
          <p:nvPr/>
        </p:nvSpPr>
        <p:spPr>
          <a:xfrm>
            <a:off x="4273150" y="13153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1"/>
          <p:cNvSpPr/>
          <p:nvPr/>
        </p:nvSpPr>
        <p:spPr>
          <a:xfrm>
            <a:off x="6616250" y="12459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4" name="Google Shape;1114;p141"/>
          <p:cNvCxnSpPr/>
          <p:nvPr/>
        </p:nvCxnSpPr>
        <p:spPr>
          <a:xfrm>
            <a:off x="62635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1115" name="Google Shape;1115;p141"/>
          <p:cNvSpPr txBox="1"/>
          <p:nvPr/>
        </p:nvSpPr>
        <p:spPr>
          <a:xfrm>
            <a:off x="4675925" y="42515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116" name="Google Shape;1116;p141"/>
          <p:cNvSpPr txBox="1"/>
          <p:nvPr/>
        </p:nvSpPr>
        <p:spPr>
          <a:xfrm>
            <a:off x="6888525" y="37709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1117" name="Google Shape;1117;p141"/>
          <p:cNvSpPr/>
          <p:nvPr/>
        </p:nvSpPr>
        <p:spPr>
          <a:xfrm>
            <a:off x="14571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118" name="Google Shape;1118;p141"/>
          <p:cNvSpPr/>
          <p:nvPr/>
        </p:nvSpPr>
        <p:spPr>
          <a:xfrm>
            <a:off x="25338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119" name="Google Shape;1119;p141"/>
          <p:cNvSpPr/>
          <p:nvPr/>
        </p:nvSpPr>
        <p:spPr>
          <a:xfrm>
            <a:off x="34909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120" name="Google Shape;1120;p141"/>
          <p:cNvSpPr/>
          <p:nvPr/>
        </p:nvSpPr>
        <p:spPr>
          <a:xfrm>
            <a:off x="642075"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121" name="Google Shape;1121;p141"/>
          <p:cNvSpPr/>
          <p:nvPr/>
        </p:nvSpPr>
        <p:spPr>
          <a:xfrm>
            <a:off x="1430613"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122" name="Google Shape;1122;p141"/>
          <p:cNvSpPr/>
          <p:nvPr/>
        </p:nvSpPr>
        <p:spPr>
          <a:xfrm>
            <a:off x="2533850"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123" name="Google Shape;1123;p141"/>
          <p:cNvSpPr/>
          <p:nvPr/>
        </p:nvSpPr>
        <p:spPr>
          <a:xfrm>
            <a:off x="3132150" y="43383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124" name="Google Shape;1124;p141"/>
          <p:cNvCxnSpPr>
            <a:stCxn id="1117" idx="6"/>
            <a:endCxn id="1118" idx="2"/>
          </p:cNvCxnSpPr>
          <p:nvPr/>
        </p:nvCxnSpPr>
        <p:spPr>
          <a:xfrm>
            <a:off x="1815950" y="31097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1125" name="Google Shape;1125;p141"/>
          <p:cNvCxnSpPr>
            <a:stCxn id="1118" idx="3"/>
            <a:endCxn id="1117" idx="5"/>
          </p:cNvCxnSpPr>
          <p:nvPr/>
        </p:nvCxnSpPr>
        <p:spPr>
          <a:xfrm rot="10800000">
            <a:off x="1763495" y="32097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1126" name="Google Shape;1126;p141"/>
          <p:cNvCxnSpPr>
            <a:stCxn id="1118" idx="6"/>
            <a:endCxn id="1119" idx="2"/>
          </p:cNvCxnSpPr>
          <p:nvPr/>
        </p:nvCxnSpPr>
        <p:spPr>
          <a:xfrm>
            <a:off x="2892650" y="31097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1127" name="Google Shape;1127;p141"/>
          <p:cNvCxnSpPr>
            <a:stCxn id="1118" idx="4"/>
            <a:endCxn id="1122" idx="0"/>
          </p:cNvCxnSpPr>
          <p:nvPr/>
        </p:nvCxnSpPr>
        <p:spPr>
          <a:xfrm>
            <a:off x="2713250" y="32512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1128" name="Google Shape;1128;p141"/>
          <p:cNvCxnSpPr>
            <a:stCxn id="1119" idx="4"/>
            <a:endCxn id="1122" idx="7"/>
          </p:cNvCxnSpPr>
          <p:nvPr/>
        </p:nvCxnSpPr>
        <p:spPr>
          <a:xfrm flipH="1">
            <a:off x="2840250" y="32512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1129" name="Google Shape;1129;p141"/>
          <p:cNvCxnSpPr>
            <a:stCxn id="1121" idx="6"/>
            <a:endCxn id="1122" idx="2"/>
          </p:cNvCxnSpPr>
          <p:nvPr/>
        </p:nvCxnSpPr>
        <p:spPr>
          <a:xfrm>
            <a:off x="1789413" y="38717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1130" name="Google Shape;1130;p141"/>
          <p:cNvCxnSpPr>
            <a:stCxn id="1122" idx="3"/>
            <a:endCxn id="1121" idx="5"/>
          </p:cNvCxnSpPr>
          <p:nvPr/>
        </p:nvCxnSpPr>
        <p:spPr>
          <a:xfrm rot="10800000">
            <a:off x="1736795" y="39717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1131" name="Google Shape;1131;p141"/>
          <p:cNvCxnSpPr>
            <a:stCxn id="1120" idx="7"/>
            <a:endCxn id="1117" idx="3"/>
          </p:cNvCxnSpPr>
          <p:nvPr/>
        </p:nvCxnSpPr>
        <p:spPr>
          <a:xfrm flipH="1" rot="10800000">
            <a:off x="948330" y="32098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1132" name="Google Shape;1132;p141"/>
          <p:cNvCxnSpPr>
            <a:stCxn id="1120" idx="5"/>
            <a:endCxn id="1121" idx="2"/>
          </p:cNvCxnSpPr>
          <p:nvPr/>
        </p:nvCxnSpPr>
        <p:spPr>
          <a:xfrm>
            <a:off x="948330" y="38193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1133" name="Google Shape;1133;p141"/>
          <p:cNvSpPr/>
          <p:nvPr/>
        </p:nvSpPr>
        <p:spPr>
          <a:xfrm>
            <a:off x="4886150"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134" name="Google Shape;1134;p141"/>
          <p:cNvCxnSpPr>
            <a:stCxn id="1117" idx="4"/>
            <a:endCxn id="1121" idx="0"/>
          </p:cNvCxnSpPr>
          <p:nvPr/>
        </p:nvCxnSpPr>
        <p:spPr>
          <a:xfrm flipH="1">
            <a:off x="1610150" y="32512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1135" name="Google Shape;1135;p141"/>
          <p:cNvSpPr/>
          <p:nvPr/>
        </p:nvSpPr>
        <p:spPr>
          <a:xfrm>
            <a:off x="7302025" y="16697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136" name="Google Shape;1136;p141"/>
          <p:cNvSpPr/>
          <p:nvPr/>
        </p:nvSpPr>
        <p:spPr>
          <a:xfrm>
            <a:off x="7486850" y="20523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137" name="Google Shape;1137;p141"/>
          <p:cNvSpPr/>
          <p:nvPr/>
        </p:nvSpPr>
        <p:spPr>
          <a:xfrm>
            <a:off x="6888525" y="29140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138" name="Google Shape;1138;p141"/>
          <p:cNvSpPr/>
          <p:nvPr/>
        </p:nvSpPr>
        <p:spPr>
          <a:xfrm>
            <a:off x="73344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139" name="Google Shape;1139;p141"/>
          <p:cNvSpPr/>
          <p:nvPr/>
        </p:nvSpPr>
        <p:spPr>
          <a:xfrm>
            <a:off x="7845650" y="2717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140" name="Google Shape;1140;p141"/>
          <p:cNvSpPr/>
          <p:nvPr/>
        </p:nvSpPr>
        <p:spPr>
          <a:xfrm>
            <a:off x="6860550" y="2057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42"/>
          <p:cNvSpPr txBox="1"/>
          <p:nvPr>
            <p:ph type="title"/>
          </p:nvPr>
        </p:nvSpPr>
        <p:spPr>
          <a:xfrm>
            <a:off x="311700" y="-3645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146" name="Google Shape;1146;p142"/>
          <p:cNvSpPr/>
          <p:nvPr/>
        </p:nvSpPr>
        <p:spPr>
          <a:xfrm>
            <a:off x="4273150"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2"/>
          <p:cNvSpPr/>
          <p:nvPr/>
        </p:nvSpPr>
        <p:spPr>
          <a:xfrm>
            <a:off x="6616250" y="1169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8" name="Google Shape;1148;p142"/>
          <p:cNvCxnSpPr/>
          <p:nvPr/>
        </p:nvCxnSpPr>
        <p:spPr>
          <a:xfrm>
            <a:off x="62635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1149" name="Google Shape;1149;p142"/>
          <p:cNvSpPr txBox="1"/>
          <p:nvPr/>
        </p:nvSpPr>
        <p:spPr>
          <a:xfrm>
            <a:off x="4675925" y="4175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150" name="Google Shape;1150;p142"/>
          <p:cNvSpPr txBox="1"/>
          <p:nvPr/>
        </p:nvSpPr>
        <p:spPr>
          <a:xfrm>
            <a:off x="6828000" y="36947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1151" name="Google Shape;1151;p142"/>
          <p:cNvSpPr/>
          <p:nvPr/>
        </p:nvSpPr>
        <p:spPr>
          <a:xfrm>
            <a:off x="14571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152" name="Google Shape;1152;p142"/>
          <p:cNvSpPr/>
          <p:nvPr/>
        </p:nvSpPr>
        <p:spPr>
          <a:xfrm>
            <a:off x="25338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153" name="Google Shape;1153;p142"/>
          <p:cNvSpPr/>
          <p:nvPr/>
        </p:nvSpPr>
        <p:spPr>
          <a:xfrm>
            <a:off x="34909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154" name="Google Shape;1154;p142"/>
          <p:cNvSpPr/>
          <p:nvPr/>
        </p:nvSpPr>
        <p:spPr>
          <a:xfrm>
            <a:off x="6420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155" name="Google Shape;1155;p142"/>
          <p:cNvSpPr/>
          <p:nvPr/>
        </p:nvSpPr>
        <p:spPr>
          <a:xfrm>
            <a:off x="14306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156" name="Google Shape;1156;p142"/>
          <p:cNvSpPr/>
          <p:nvPr/>
        </p:nvSpPr>
        <p:spPr>
          <a:xfrm>
            <a:off x="25338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157" name="Google Shape;1157;p142"/>
          <p:cNvSpPr/>
          <p:nvPr/>
        </p:nvSpPr>
        <p:spPr>
          <a:xfrm>
            <a:off x="31321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158" name="Google Shape;1158;p142"/>
          <p:cNvCxnSpPr>
            <a:stCxn id="1151" idx="6"/>
            <a:endCxn id="1152" idx="2"/>
          </p:cNvCxnSpPr>
          <p:nvPr/>
        </p:nvCxnSpPr>
        <p:spPr>
          <a:xfrm>
            <a:off x="18159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1159" name="Google Shape;1159;p142"/>
          <p:cNvCxnSpPr>
            <a:stCxn id="1152" idx="3"/>
            <a:endCxn id="1151" idx="5"/>
          </p:cNvCxnSpPr>
          <p:nvPr/>
        </p:nvCxnSpPr>
        <p:spPr>
          <a:xfrm rot="10800000">
            <a:off x="17634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1160" name="Google Shape;1160;p142"/>
          <p:cNvCxnSpPr>
            <a:stCxn id="1152" idx="6"/>
            <a:endCxn id="1153" idx="2"/>
          </p:cNvCxnSpPr>
          <p:nvPr/>
        </p:nvCxnSpPr>
        <p:spPr>
          <a:xfrm>
            <a:off x="28926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1161" name="Google Shape;1161;p142"/>
          <p:cNvCxnSpPr>
            <a:stCxn id="1152" idx="4"/>
            <a:endCxn id="1156" idx="0"/>
          </p:cNvCxnSpPr>
          <p:nvPr/>
        </p:nvCxnSpPr>
        <p:spPr>
          <a:xfrm>
            <a:off x="27132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1162" name="Google Shape;1162;p142"/>
          <p:cNvCxnSpPr>
            <a:stCxn id="1153" idx="4"/>
            <a:endCxn id="1156" idx="7"/>
          </p:cNvCxnSpPr>
          <p:nvPr/>
        </p:nvCxnSpPr>
        <p:spPr>
          <a:xfrm flipH="1">
            <a:off x="28402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1163" name="Google Shape;1163;p142"/>
          <p:cNvCxnSpPr>
            <a:stCxn id="1155" idx="6"/>
            <a:endCxn id="1156" idx="2"/>
          </p:cNvCxnSpPr>
          <p:nvPr/>
        </p:nvCxnSpPr>
        <p:spPr>
          <a:xfrm>
            <a:off x="17894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1164" name="Google Shape;1164;p142"/>
          <p:cNvCxnSpPr>
            <a:stCxn id="1156" idx="3"/>
            <a:endCxn id="1155" idx="5"/>
          </p:cNvCxnSpPr>
          <p:nvPr/>
        </p:nvCxnSpPr>
        <p:spPr>
          <a:xfrm rot="10800000">
            <a:off x="17367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1165" name="Google Shape;1165;p142"/>
          <p:cNvCxnSpPr>
            <a:stCxn id="1154" idx="7"/>
            <a:endCxn id="1151" idx="3"/>
          </p:cNvCxnSpPr>
          <p:nvPr/>
        </p:nvCxnSpPr>
        <p:spPr>
          <a:xfrm flipH="1" rot="10800000">
            <a:off x="9483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1166" name="Google Shape;1166;p142"/>
          <p:cNvCxnSpPr>
            <a:stCxn id="1154" idx="5"/>
            <a:endCxn id="1155" idx="2"/>
          </p:cNvCxnSpPr>
          <p:nvPr/>
        </p:nvCxnSpPr>
        <p:spPr>
          <a:xfrm>
            <a:off x="9483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1167" name="Google Shape;1167;p142"/>
          <p:cNvSpPr/>
          <p:nvPr/>
        </p:nvSpPr>
        <p:spPr>
          <a:xfrm>
            <a:off x="48861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168" name="Google Shape;1168;p142"/>
          <p:cNvCxnSpPr>
            <a:stCxn id="1151" idx="4"/>
            <a:endCxn id="1155" idx="0"/>
          </p:cNvCxnSpPr>
          <p:nvPr/>
        </p:nvCxnSpPr>
        <p:spPr>
          <a:xfrm flipH="1">
            <a:off x="16101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1169" name="Google Shape;1169;p142"/>
          <p:cNvSpPr/>
          <p:nvPr/>
        </p:nvSpPr>
        <p:spPr>
          <a:xfrm>
            <a:off x="7302025" y="1593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170" name="Google Shape;1170;p142"/>
          <p:cNvSpPr/>
          <p:nvPr/>
        </p:nvSpPr>
        <p:spPr>
          <a:xfrm>
            <a:off x="7486850" y="1976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171" name="Google Shape;1171;p142"/>
          <p:cNvSpPr/>
          <p:nvPr/>
        </p:nvSpPr>
        <p:spPr>
          <a:xfrm>
            <a:off x="6888525" y="2837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172" name="Google Shape;1172;p142"/>
          <p:cNvSpPr/>
          <p:nvPr/>
        </p:nvSpPr>
        <p:spPr>
          <a:xfrm>
            <a:off x="73344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173" name="Google Shape;1173;p142"/>
          <p:cNvSpPr/>
          <p:nvPr/>
        </p:nvSpPr>
        <p:spPr>
          <a:xfrm>
            <a:off x="7845650" y="2641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174" name="Google Shape;1174;p142"/>
          <p:cNvSpPr/>
          <p:nvPr/>
        </p:nvSpPr>
        <p:spPr>
          <a:xfrm>
            <a:off x="6860550" y="1980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175" name="Google Shape;1175;p142"/>
          <p:cNvSpPr txBox="1"/>
          <p:nvPr/>
        </p:nvSpPr>
        <p:spPr>
          <a:xfrm>
            <a:off x="565450" y="8804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176" name="Google Shape;1176;p142"/>
          <p:cNvCxnSpPr>
            <a:stCxn id="1167" idx="6"/>
            <a:endCxn id="1171" idx="2"/>
          </p:cNvCxnSpPr>
          <p:nvPr/>
        </p:nvCxnSpPr>
        <p:spPr>
          <a:xfrm>
            <a:off x="5244950" y="2576375"/>
            <a:ext cx="1643700" cy="402900"/>
          </a:xfrm>
          <a:prstGeom prst="straightConnector1">
            <a:avLst/>
          </a:prstGeom>
          <a:noFill/>
          <a:ln cap="flat" cmpd="sng" w="9525">
            <a:solidFill>
              <a:srgbClr val="3896D2"/>
            </a:solidFill>
            <a:prstDash val="solid"/>
            <a:round/>
            <a:headEnd len="med" w="med" type="none"/>
            <a:tailEnd len="med" w="med" type="triangle"/>
          </a:ln>
        </p:spPr>
      </p:cxnSp>
      <p:cxnSp>
        <p:nvCxnSpPr>
          <p:cNvPr id="1177" name="Google Shape;1177;p142"/>
          <p:cNvCxnSpPr>
            <a:stCxn id="1167" idx="7"/>
            <a:endCxn id="1174" idx="2"/>
          </p:cNvCxnSpPr>
          <p:nvPr/>
        </p:nvCxnSpPr>
        <p:spPr>
          <a:xfrm flipH="1" rot="10800000">
            <a:off x="5192405" y="2122355"/>
            <a:ext cx="1668000" cy="3540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43"/>
          <p:cNvSpPr txBox="1"/>
          <p:nvPr>
            <p:ph type="title"/>
          </p:nvPr>
        </p:nvSpPr>
        <p:spPr>
          <a:xfrm>
            <a:off x="311700" y="-3645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183" name="Google Shape;1183;p143"/>
          <p:cNvSpPr/>
          <p:nvPr/>
        </p:nvSpPr>
        <p:spPr>
          <a:xfrm>
            <a:off x="4273150" y="12062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43"/>
          <p:cNvSpPr/>
          <p:nvPr/>
        </p:nvSpPr>
        <p:spPr>
          <a:xfrm>
            <a:off x="6616250" y="1169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5" name="Google Shape;1185;p143"/>
          <p:cNvCxnSpPr/>
          <p:nvPr/>
        </p:nvCxnSpPr>
        <p:spPr>
          <a:xfrm>
            <a:off x="62635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1186" name="Google Shape;1186;p143"/>
          <p:cNvSpPr txBox="1"/>
          <p:nvPr/>
        </p:nvSpPr>
        <p:spPr>
          <a:xfrm>
            <a:off x="4675925" y="4175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187" name="Google Shape;1187;p143"/>
          <p:cNvSpPr txBox="1"/>
          <p:nvPr/>
        </p:nvSpPr>
        <p:spPr>
          <a:xfrm>
            <a:off x="6860400" y="37543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1188" name="Google Shape;1188;p143"/>
          <p:cNvSpPr/>
          <p:nvPr/>
        </p:nvSpPr>
        <p:spPr>
          <a:xfrm>
            <a:off x="14571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189" name="Google Shape;1189;p143"/>
          <p:cNvSpPr/>
          <p:nvPr/>
        </p:nvSpPr>
        <p:spPr>
          <a:xfrm>
            <a:off x="25338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190" name="Google Shape;1190;p143"/>
          <p:cNvSpPr/>
          <p:nvPr/>
        </p:nvSpPr>
        <p:spPr>
          <a:xfrm>
            <a:off x="34909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191" name="Google Shape;1191;p143"/>
          <p:cNvSpPr/>
          <p:nvPr/>
        </p:nvSpPr>
        <p:spPr>
          <a:xfrm>
            <a:off x="6420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192" name="Google Shape;1192;p143"/>
          <p:cNvSpPr/>
          <p:nvPr/>
        </p:nvSpPr>
        <p:spPr>
          <a:xfrm>
            <a:off x="14306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193" name="Google Shape;1193;p143"/>
          <p:cNvSpPr/>
          <p:nvPr/>
        </p:nvSpPr>
        <p:spPr>
          <a:xfrm>
            <a:off x="25338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194" name="Google Shape;1194;p143"/>
          <p:cNvSpPr/>
          <p:nvPr/>
        </p:nvSpPr>
        <p:spPr>
          <a:xfrm>
            <a:off x="31321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195" name="Google Shape;1195;p143"/>
          <p:cNvCxnSpPr>
            <a:stCxn id="1188" idx="6"/>
            <a:endCxn id="1189" idx="2"/>
          </p:cNvCxnSpPr>
          <p:nvPr/>
        </p:nvCxnSpPr>
        <p:spPr>
          <a:xfrm>
            <a:off x="18159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1196" name="Google Shape;1196;p143"/>
          <p:cNvCxnSpPr>
            <a:stCxn id="1189" idx="3"/>
            <a:endCxn id="1188" idx="5"/>
          </p:cNvCxnSpPr>
          <p:nvPr/>
        </p:nvCxnSpPr>
        <p:spPr>
          <a:xfrm rot="10800000">
            <a:off x="17634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1197" name="Google Shape;1197;p143"/>
          <p:cNvCxnSpPr>
            <a:stCxn id="1189" idx="6"/>
            <a:endCxn id="1190" idx="2"/>
          </p:cNvCxnSpPr>
          <p:nvPr/>
        </p:nvCxnSpPr>
        <p:spPr>
          <a:xfrm>
            <a:off x="28926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1198" name="Google Shape;1198;p143"/>
          <p:cNvCxnSpPr>
            <a:stCxn id="1189" idx="4"/>
            <a:endCxn id="1193" idx="0"/>
          </p:cNvCxnSpPr>
          <p:nvPr/>
        </p:nvCxnSpPr>
        <p:spPr>
          <a:xfrm>
            <a:off x="27132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1199" name="Google Shape;1199;p143"/>
          <p:cNvCxnSpPr>
            <a:stCxn id="1190" idx="4"/>
            <a:endCxn id="1193" idx="7"/>
          </p:cNvCxnSpPr>
          <p:nvPr/>
        </p:nvCxnSpPr>
        <p:spPr>
          <a:xfrm flipH="1">
            <a:off x="28402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1200" name="Google Shape;1200;p143"/>
          <p:cNvCxnSpPr>
            <a:stCxn id="1192" idx="6"/>
            <a:endCxn id="1193" idx="2"/>
          </p:cNvCxnSpPr>
          <p:nvPr/>
        </p:nvCxnSpPr>
        <p:spPr>
          <a:xfrm>
            <a:off x="17894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1201" name="Google Shape;1201;p143"/>
          <p:cNvCxnSpPr>
            <a:stCxn id="1193" idx="3"/>
            <a:endCxn id="1192" idx="5"/>
          </p:cNvCxnSpPr>
          <p:nvPr/>
        </p:nvCxnSpPr>
        <p:spPr>
          <a:xfrm rot="10800000">
            <a:off x="17367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1202" name="Google Shape;1202;p143"/>
          <p:cNvCxnSpPr>
            <a:stCxn id="1191" idx="7"/>
            <a:endCxn id="1188" idx="3"/>
          </p:cNvCxnSpPr>
          <p:nvPr/>
        </p:nvCxnSpPr>
        <p:spPr>
          <a:xfrm flipH="1" rot="10800000">
            <a:off x="9483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1203" name="Google Shape;1203;p143"/>
          <p:cNvCxnSpPr>
            <a:stCxn id="1191" idx="5"/>
            <a:endCxn id="1192" idx="2"/>
          </p:cNvCxnSpPr>
          <p:nvPr/>
        </p:nvCxnSpPr>
        <p:spPr>
          <a:xfrm>
            <a:off x="9483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1204" name="Google Shape;1204;p143"/>
          <p:cNvSpPr/>
          <p:nvPr/>
        </p:nvSpPr>
        <p:spPr>
          <a:xfrm>
            <a:off x="44289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205" name="Google Shape;1205;p143"/>
          <p:cNvCxnSpPr>
            <a:stCxn id="1188" idx="4"/>
            <a:endCxn id="1192" idx="0"/>
          </p:cNvCxnSpPr>
          <p:nvPr/>
        </p:nvCxnSpPr>
        <p:spPr>
          <a:xfrm flipH="1">
            <a:off x="16101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1206" name="Google Shape;1206;p143"/>
          <p:cNvSpPr/>
          <p:nvPr/>
        </p:nvSpPr>
        <p:spPr>
          <a:xfrm>
            <a:off x="7302025" y="1593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207" name="Google Shape;1207;p143"/>
          <p:cNvSpPr/>
          <p:nvPr/>
        </p:nvSpPr>
        <p:spPr>
          <a:xfrm>
            <a:off x="7486850" y="1976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208" name="Google Shape;1208;p143"/>
          <p:cNvSpPr/>
          <p:nvPr/>
        </p:nvSpPr>
        <p:spPr>
          <a:xfrm>
            <a:off x="5488850" y="27506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209" name="Google Shape;1209;p143"/>
          <p:cNvSpPr/>
          <p:nvPr/>
        </p:nvSpPr>
        <p:spPr>
          <a:xfrm>
            <a:off x="73344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210" name="Google Shape;1210;p143"/>
          <p:cNvSpPr/>
          <p:nvPr/>
        </p:nvSpPr>
        <p:spPr>
          <a:xfrm>
            <a:off x="7845650" y="2641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211" name="Google Shape;1211;p143"/>
          <p:cNvSpPr/>
          <p:nvPr/>
        </p:nvSpPr>
        <p:spPr>
          <a:xfrm>
            <a:off x="6860550" y="1676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212" name="Google Shape;1212;p143"/>
          <p:cNvSpPr txBox="1"/>
          <p:nvPr/>
        </p:nvSpPr>
        <p:spPr>
          <a:xfrm>
            <a:off x="565450" y="8804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213" name="Google Shape;1213;p143"/>
          <p:cNvCxnSpPr>
            <a:stCxn id="1204" idx="6"/>
            <a:endCxn id="1208" idx="2"/>
          </p:cNvCxnSpPr>
          <p:nvPr/>
        </p:nvCxnSpPr>
        <p:spPr>
          <a:xfrm>
            <a:off x="4787750" y="2500175"/>
            <a:ext cx="701100" cy="392100"/>
          </a:xfrm>
          <a:prstGeom prst="straightConnector1">
            <a:avLst/>
          </a:prstGeom>
          <a:noFill/>
          <a:ln cap="flat" cmpd="sng" w="9525">
            <a:solidFill>
              <a:srgbClr val="3896D2"/>
            </a:solidFill>
            <a:prstDash val="solid"/>
            <a:round/>
            <a:headEnd len="med" w="med" type="none"/>
            <a:tailEnd len="med" w="med" type="triangle"/>
          </a:ln>
        </p:spPr>
      </p:cxnSp>
      <p:cxnSp>
        <p:nvCxnSpPr>
          <p:cNvPr id="1214" name="Google Shape;1214;p143"/>
          <p:cNvCxnSpPr>
            <a:stCxn id="1204" idx="7"/>
            <a:endCxn id="1211" idx="2"/>
          </p:cNvCxnSpPr>
          <p:nvPr/>
        </p:nvCxnSpPr>
        <p:spPr>
          <a:xfrm flipH="1" rot="10800000">
            <a:off x="4735205" y="1817555"/>
            <a:ext cx="2125200" cy="582600"/>
          </a:xfrm>
          <a:prstGeom prst="straightConnector1">
            <a:avLst/>
          </a:prstGeom>
          <a:noFill/>
          <a:ln cap="flat" cmpd="sng" w="9525">
            <a:solidFill>
              <a:srgbClr val="3896D2"/>
            </a:solidFill>
            <a:prstDash val="solid"/>
            <a:round/>
            <a:headEnd len="med" w="med" type="none"/>
            <a:tailEnd len="med" w="med" type="triangle"/>
          </a:ln>
        </p:spPr>
      </p:cxnSp>
      <p:cxnSp>
        <p:nvCxnSpPr>
          <p:cNvPr id="1215" name="Google Shape;1215;p143"/>
          <p:cNvCxnSpPr>
            <a:stCxn id="1208" idx="6"/>
            <a:endCxn id="1206" idx="4"/>
          </p:cNvCxnSpPr>
          <p:nvPr/>
        </p:nvCxnSpPr>
        <p:spPr>
          <a:xfrm flipH="1" rot="10800000">
            <a:off x="5847650" y="1876325"/>
            <a:ext cx="1633800" cy="1015800"/>
          </a:xfrm>
          <a:prstGeom prst="straightConnector1">
            <a:avLst/>
          </a:prstGeom>
          <a:noFill/>
          <a:ln cap="flat" cmpd="sng" w="9525">
            <a:solidFill>
              <a:srgbClr val="3896D2"/>
            </a:solidFill>
            <a:prstDash val="solid"/>
            <a:round/>
            <a:headEnd len="med" w="med" type="none"/>
            <a:tailEnd len="med" w="med" type="triangle"/>
          </a:ln>
        </p:spPr>
      </p:cxnSp>
      <p:cxnSp>
        <p:nvCxnSpPr>
          <p:cNvPr id="1216" name="Google Shape;1216;p143"/>
          <p:cNvCxnSpPr>
            <a:stCxn id="1208" idx="6"/>
            <a:endCxn id="1207" idx="2"/>
          </p:cNvCxnSpPr>
          <p:nvPr/>
        </p:nvCxnSpPr>
        <p:spPr>
          <a:xfrm flipH="1" rot="10800000">
            <a:off x="5847650" y="2117525"/>
            <a:ext cx="1639200" cy="7746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44"/>
          <p:cNvSpPr txBox="1"/>
          <p:nvPr>
            <p:ph type="title"/>
          </p:nvPr>
        </p:nvSpPr>
        <p:spPr>
          <a:xfrm>
            <a:off x="195650" y="-2134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222" name="Google Shape;1222;p144"/>
          <p:cNvSpPr/>
          <p:nvPr/>
        </p:nvSpPr>
        <p:spPr>
          <a:xfrm>
            <a:off x="4120750" y="13586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4"/>
          <p:cNvSpPr/>
          <p:nvPr/>
        </p:nvSpPr>
        <p:spPr>
          <a:xfrm>
            <a:off x="6463850" y="13221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4" name="Google Shape;1224;p144"/>
          <p:cNvCxnSpPr/>
          <p:nvPr/>
        </p:nvCxnSpPr>
        <p:spPr>
          <a:xfrm>
            <a:off x="6111150" y="1195925"/>
            <a:ext cx="0" cy="3360000"/>
          </a:xfrm>
          <a:prstGeom prst="straightConnector1">
            <a:avLst/>
          </a:prstGeom>
          <a:noFill/>
          <a:ln cap="flat" cmpd="sng" w="38100">
            <a:solidFill>
              <a:schemeClr val="lt1"/>
            </a:solidFill>
            <a:prstDash val="solid"/>
            <a:round/>
            <a:headEnd len="med" w="med" type="none"/>
            <a:tailEnd len="med" w="med" type="none"/>
          </a:ln>
        </p:spPr>
      </p:cxnSp>
      <p:sp>
        <p:nvSpPr>
          <p:cNvPr id="1225" name="Google Shape;1225;p144"/>
          <p:cNvSpPr txBox="1"/>
          <p:nvPr/>
        </p:nvSpPr>
        <p:spPr>
          <a:xfrm>
            <a:off x="4523525" y="43277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226" name="Google Shape;1226;p144"/>
          <p:cNvSpPr txBox="1"/>
          <p:nvPr/>
        </p:nvSpPr>
        <p:spPr>
          <a:xfrm>
            <a:off x="6714650" y="39067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1227" name="Google Shape;1227;p144"/>
          <p:cNvSpPr/>
          <p:nvPr/>
        </p:nvSpPr>
        <p:spPr>
          <a:xfrm>
            <a:off x="1304750"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228" name="Google Shape;1228;p144"/>
          <p:cNvSpPr/>
          <p:nvPr/>
        </p:nvSpPr>
        <p:spPr>
          <a:xfrm>
            <a:off x="2381450"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229" name="Google Shape;1229;p144"/>
          <p:cNvSpPr/>
          <p:nvPr/>
        </p:nvSpPr>
        <p:spPr>
          <a:xfrm>
            <a:off x="3338550" y="3044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230" name="Google Shape;1230;p144"/>
          <p:cNvSpPr/>
          <p:nvPr/>
        </p:nvSpPr>
        <p:spPr>
          <a:xfrm>
            <a:off x="489675"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231" name="Google Shape;1231;p144"/>
          <p:cNvSpPr/>
          <p:nvPr/>
        </p:nvSpPr>
        <p:spPr>
          <a:xfrm>
            <a:off x="1278213" y="3806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232" name="Google Shape;1232;p144"/>
          <p:cNvSpPr/>
          <p:nvPr/>
        </p:nvSpPr>
        <p:spPr>
          <a:xfrm>
            <a:off x="2381450" y="38065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233" name="Google Shape;1233;p144"/>
          <p:cNvSpPr/>
          <p:nvPr/>
        </p:nvSpPr>
        <p:spPr>
          <a:xfrm>
            <a:off x="2979750" y="44145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234" name="Google Shape;1234;p144"/>
          <p:cNvCxnSpPr>
            <a:stCxn id="1227" idx="6"/>
            <a:endCxn id="1228" idx="2"/>
          </p:cNvCxnSpPr>
          <p:nvPr/>
        </p:nvCxnSpPr>
        <p:spPr>
          <a:xfrm>
            <a:off x="1663550" y="31859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1235" name="Google Shape;1235;p144"/>
          <p:cNvCxnSpPr>
            <a:stCxn id="1228" idx="3"/>
            <a:endCxn id="1227" idx="5"/>
          </p:cNvCxnSpPr>
          <p:nvPr/>
        </p:nvCxnSpPr>
        <p:spPr>
          <a:xfrm rot="10800000">
            <a:off x="1611095" y="32859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1236" name="Google Shape;1236;p144"/>
          <p:cNvCxnSpPr>
            <a:stCxn id="1228" idx="6"/>
            <a:endCxn id="1229" idx="2"/>
          </p:cNvCxnSpPr>
          <p:nvPr/>
        </p:nvCxnSpPr>
        <p:spPr>
          <a:xfrm>
            <a:off x="2740250" y="31859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1237" name="Google Shape;1237;p144"/>
          <p:cNvCxnSpPr>
            <a:stCxn id="1228" idx="4"/>
            <a:endCxn id="1232" idx="0"/>
          </p:cNvCxnSpPr>
          <p:nvPr/>
        </p:nvCxnSpPr>
        <p:spPr>
          <a:xfrm>
            <a:off x="2560850" y="33274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1238" name="Google Shape;1238;p144"/>
          <p:cNvCxnSpPr>
            <a:stCxn id="1229" idx="4"/>
            <a:endCxn id="1232" idx="7"/>
          </p:cNvCxnSpPr>
          <p:nvPr/>
        </p:nvCxnSpPr>
        <p:spPr>
          <a:xfrm flipH="1">
            <a:off x="2687850" y="33274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1239" name="Google Shape;1239;p144"/>
          <p:cNvCxnSpPr>
            <a:stCxn id="1231" idx="6"/>
            <a:endCxn id="1232" idx="2"/>
          </p:cNvCxnSpPr>
          <p:nvPr/>
        </p:nvCxnSpPr>
        <p:spPr>
          <a:xfrm>
            <a:off x="1637013" y="39479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1240" name="Google Shape;1240;p144"/>
          <p:cNvCxnSpPr>
            <a:stCxn id="1232" idx="3"/>
            <a:endCxn id="1231" idx="5"/>
          </p:cNvCxnSpPr>
          <p:nvPr/>
        </p:nvCxnSpPr>
        <p:spPr>
          <a:xfrm rot="10800000">
            <a:off x="1584395" y="40479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1241" name="Google Shape;1241;p144"/>
          <p:cNvCxnSpPr>
            <a:stCxn id="1230" idx="7"/>
            <a:endCxn id="1227" idx="3"/>
          </p:cNvCxnSpPr>
          <p:nvPr/>
        </p:nvCxnSpPr>
        <p:spPr>
          <a:xfrm flipH="1" rot="10800000">
            <a:off x="795930" y="32860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1242" name="Google Shape;1242;p144"/>
          <p:cNvCxnSpPr>
            <a:stCxn id="1230" idx="5"/>
            <a:endCxn id="1231" idx="2"/>
          </p:cNvCxnSpPr>
          <p:nvPr/>
        </p:nvCxnSpPr>
        <p:spPr>
          <a:xfrm>
            <a:off x="795930" y="38955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1243" name="Google Shape;1243;p144"/>
          <p:cNvSpPr/>
          <p:nvPr/>
        </p:nvSpPr>
        <p:spPr>
          <a:xfrm>
            <a:off x="4276550"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244" name="Google Shape;1244;p144"/>
          <p:cNvCxnSpPr>
            <a:stCxn id="1227" idx="4"/>
            <a:endCxn id="1231" idx="0"/>
          </p:cNvCxnSpPr>
          <p:nvPr/>
        </p:nvCxnSpPr>
        <p:spPr>
          <a:xfrm flipH="1">
            <a:off x="1457750" y="33274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1245" name="Google Shape;1245;p144"/>
          <p:cNvSpPr/>
          <p:nvPr/>
        </p:nvSpPr>
        <p:spPr>
          <a:xfrm>
            <a:off x="7149625" y="17459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246" name="Google Shape;1246;p144"/>
          <p:cNvSpPr/>
          <p:nvPr/>
        </p:nvSpPr>
        <p:spPr>
          <a:xfrm>
            <a:off x="7334450" y="23571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247" name="Google Shape;1247;p144"/>
          <p:cNvSpPr/>
          <p:nvPr/>
        </p:nvSpPr>
        <p:spPr>
          <a:xfrm>
            <a:off x="5336450" y="29030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248" name="Google Shape;1248;p144"/>
          <p:cNvSpPr/>
          <p:nvPr/>
        </p:nvSpPr>
        <p:spPr>
          <a:xfrm>
            <a:off x="71820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249" name="Google Shape;1249;p144"/>
          <p:cNvSpPr/>
          <p:nvPr/>
        </p:nvSpPr>
        <p:spPr>
          <a:xfrm>
            <a:off x="7693250" y="27940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250" name="Google Shape;1250;p144"/>
          <p:cNvSpPr/>
          <p:nvPr/>
        </p:nvSpPr>
        <p:spPr>
          <a:xfrm>
            <a:off x="5031750" y="2057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251" name="Google Shape;1251;p144"/>
          <p:cNvSpPr txBox="1"/>
          <p:nvPr/>
        </p:nvSpPr>
        <p:spPr>
          <a:xfrm>
            <a:off x="413050" y="10328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252" name="Google Shape;1252;p144"/>
          <p:cNvCxnSpPr>
            <a:stCxn id="1243" idx="6"/>
            <a:endCxn id="1247" idx="2"/>
          </p:cNvCxnSpPr>
          <p:nvPr/>
        </p:nvCxnSpPr>
        <p:spPr>
          <a:xfrm>
            <a:off x="4635350" y="2652575"/>
            <a:ext cx="701100" cy="392100"/>
          </a:xfrm>
          <a:prstGeom prst="straightConnector1">
            <a:avLst/>
          </a:prstGeom>
          <a:noFill/>
          <a:ln cap="flat" cmpd="sng" w="9525">
            <a:solidFill>
              <a:srgbClr val="3896D2"/>
            </a:solidFill>
            <a:prstDash val="solid"/>
            <a:round/>
            <a:headEnd len="med" w="med" type="none"/>
            <a:tailEnd len="med" w="med" type="triangle"/>
          </a:ln>
        </p:spPr>
      </p:cxnSp>
      <p:cxnSp>
        <p:nvCxnSpPr>
          <p:cNvPr id="1253" name="Google Shape;1253;p144"/>
          <p:cNvCxnSpPr>
            <a:stCxn id="1243" idx="7"/>
            <a:endCxn id="1250" idx="2"/>
          </p:cNvCxnSpPr>
          <p:nvPr/>
        </p:nvCxnSpPr>
        <p:spPr>
          <a:xfrm flipH="1" rot="10800000">
            <a:off x="4582805" y="2198555"/>
            <a:ext cx="448800" cy="354000"/>
          </a:xfrm>
          <a:prstGeom prst="straightConnector1">
            <a:avLst/>
          </a:prstGeom>
          <a:noFill/>
          <a:ln cap="flat" cmpd="sng" w="9525">
            <a:solidFill>
              <a:srgbClr val="3896D2"/>
            </a:solidFill>
            <a:prstDash val="solid"/>
            <a:round/>
            <a:headEnd len="med" w="med" type="none"/>
            <a:tailEnd len="med" w="med" type="triangle"/>
          </a:ln>
        </p:spPr>
      </p:cxnSp>
      <p:cxnSp>
        <p:nvCxnSpPr>
          <p:cNvPr id="1254" name="Google Shape;1254;p144"/>
          <p:cNvCxnSpPr>
            <a:stCxn id="1247" idx="6"/>
            <a:endCxn id="1245" idx="4"/>
          </p:cNvCxnSpPr>
          <p:nvPr/>
        </p:nvCxnSpPr>
        <p:spPr>
          <a:xfrm flipH="1" rot="10800000">
            <a:off x="5695250" y="2028725"/>
            <a:ext cx="1633800" cy="1015800"/>
          </a:xfrm>
          <a:prstGeom prst="straightConnector1">
            <a:avLst/>
          </a:prstGeom>
          <a:noFill/>
          <a:ln cap="flat" cmpd="sng" w="9525">
            <a:solidFill>
              <a:srgbClr val="3896D2"/>
            </a:solidFill>
            <a:prstDash val="solid"/>
            <a:round/>
            <a:headEnd len="med" w="med" type="none"/>
            <a:tailEnd len="med" w="med" type="triangle"/>
          </a:ln>
        </p:spPr>
      </p:cxnSp>
      <p:cxnSp>
        <p:nvCxnSpPr>
          <p:cNvPr id="1255" name="Google Shape;1255;p144"/>
          <p:cNvCxnSpPr>
            <a:stCxn id="1247" idx="6"/>
            <a:endCxn id="1246" idx="2"/>
          </p:cNvCxnSpPr>
          <p:nvPr/>
        </p:nvCxnSpPr>
        <p:spPr>
          <a:xfrm flipH="1" rot="10800000">
            <a:off x="5695250" y="2498525"/>
            <a:ext cx="1639200" cy="546000"/>
          </a:xfrm>
          <a:prstGeom prst="straightConnector1">
            <a:avLst/>
          </a:prstGeom>
          <a:noFill/>
          <a:ln cap="flat" cmpd="sng" w="9525">
            <a:solidFill>
              <a:srgbClr val="3896D2"/>
            </a:solidFill>
            <a:prstDash val="solid"/>
            <a:round/>
            <a:headEnd len="med" w="med" type="none"/>
            <a:tailEnd len="med" w="med" type="triangle"/>
          </a:ln>
        </p:spPr>
      </p:cxnSp>
      <p:cxnSp>
        <p:nvCxnSpPr>
          <p:cNvPr id="1256" name="Google Shape;1256;p144"/>
          <p:cNvCxnSpPr>
            <a:stCxn id="1250" idx="6"/>
            <a:endCxn id="1246" idx="1"/>
          </p:cNvCxnSpPr>
          <p:nvPr/>
        </p:nvCxnSpPr>
        <p:spPr>
          <a:xfrm>
            <a:off x="5390550" y="2198600"/>
            <a:ext cx="1996500" cy="1998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45"/>
          <p:cNvSpPr txBox="1"/>
          <p:nvPr>
            <p:ph type="title"/>
          </p:nvPr>
        </p:nvSpPr>
        <p:spPr>
          <a:xfrm>
            <a:off x="83100" y="-40562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262" name="Google Shape;1262;p145"/>
          <p:cNvSpPr/>
          <p:nvPr/>
        </p:nvSpPr>
        <p:spPr>
          <a:xfrm>
            <a:off x="4044550" y="12062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5"/>
          <p:cNvSpPr/>
          <p:nvPr/>
        </p:nvSpPr>
        <p:spPr>
          <a:xfrm>
            <a:off x="6387650" y="11697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4" name="Google Shape;1264;p145"/>
          <p:cNvCxnSpPr/>
          <p:nvPr/>
        </p:nvCxnSpPr>
        <p:spPr>
          <a:xfrm>
            <a:off x="60349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1265" name="Google Shape;1265;p145"/>
          <p:cNvSpPr txBox="1"/>
          <p:nvPr/>
        </p:nvSpPr>
        <p:spPr>
          <a:xfrm>
            <a:off x="4447325" y="4175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266" name="Google Shape;1266;p145"/>
          <p:cNvSpPr txBox="1"/>
          <p:nvPr/>
        </p:nvSpPr>
        <p:spPr>
          <a:xfrm>
            <a:off x="6599400" y="362815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1267" name="Google Shape;1267;p145"/>
          <p:cNvSpPr/>
          <p:nvPr/>
        </p:nvSpPr>
        <p:spPr>
          <a:xfrm>
            <a:off x="12285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268" name="Google Shape;1268;p145"/>
          <p:cNvSpPr/>
          <p:nvPr/>
        </p:nvSpPr>
        <p:spPr>
          <a:xfrm>
            <a:off x="23052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269" name="Google Shape;1269;p145"/>
          <p:cNvSpPr/>
          <p:nvPr/>
        </p:nvSpPr>
        <p:spPr>
          <a:xfrm>
            <a:off x="3262350" y="2892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270" name="Google Shape;1270;p145"/>
          <p:cNvSpPr/>
          <p:nvPr/>
        </p:nvSpPr>
        <p:spPr>
          <a:xfrm>
            <a:off x="413475" y="3501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271" name="Google Shape;1271;p145"/>
          <p:cNvSpPr/>
          <p:nvPr/>
        </p:nvSpPr>
        <p:spPr>
          <a:xfrm>
            <a:off x="1202013"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272" name="Google Shape;1272;p145"/>
          <p:cNvSpPr/>
          <p:nvPr/>
        </p:nvSpPr>
        <p:spPr>
          <a:xfrm>
            <a:off x="2305250" y="3654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273" name="Google Shape;1273;p145"/>
          <p:cNvSpPr/>
          <p:nvPr/>
        </p:nvSpPr>
        <p:spPr>
          <a:xfrm>
            <a:off x="2903550" y="42621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274" name="Google Shape;1274;p145"/>
          <p:cNvCxnSpPr>
            <a:stCxn id="1267" idx="6"/>
            <a:endCxn id="1268" idx="2"/>
          </p:cNvCxnSpPr>
          <p:nvPr/>
        </p:nvCxnSpPr>
        <p:spPr>
          <a:xfrm>
            <a:off x="1587350" y="30335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1275" name="Google Shape;1275;p145"/>
          <p:cNvCxnSpPr>
            <a:stCxn id="1268" idx="3"/>
            <a:endCxn id="1267" idx="5"/>
          </p:cNvCxnSpPr>
          <p:nvPr/>
        </p:nvCxnSpPr>
        <p:spPr>
          <a:xfrm rot="10800000">
            <a:off x="1534895" y="31335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1276" name="Google Shape;1276;p145"/>
          <p:cNvCxnSpPr>
            <a:stCxn id="1268" idx="6"/>
            <a:endCxn id="1269" idx="2"/>
          </p:cNvCxnSpPr>
          <p:nvPr/>
        </p:nvCxnSpPr>
        <p:spPr>
          <a:xfrm>
            <a:off x="2664050" y="30335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1277" name="Google Shape;1277;p145"/>
          <p:cNvCxnSpPr>
            <a:stCxn id="1268" idx="4"/>
            <a:endCxn id="1272" idx="0"/>
          </p:cNvCxnSpPr>
          <p:nvPr/>
        </p:nvCxnSpPr>
        <p:spPr>
          <a:xfrm>
            <a:off x="2484650" y="31750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1278" name="Google Shape;1278;p145"/>
          <p:cNvCxnSpPr>
            <a:stCxn id="1269" idx="4"/>
            <a:endCxn id="1272" idx="7"/>
          </p:cNvCxnSpPr>
          <p:nvPr/>
        </p:nvCxnSpPr>
        <p:spPr>
          <a:xfrm flipH="1">
            <a:off x="2611650" y="31750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1279" name="Google Shape;1279;p145"/>
          <p:cNvCxnSpPr>
            <a:stCxn id="1271" idx="6"/>
            <a:endCxn id="1272" idx="2"/>
          </p:cNvCxnSpPr>
          <p:nvPr/>
        </p:nvCxnSpPr>
        <p:spPr>
          <a:xfrm>
            <a:off x="1560813" y="37955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1280" name="Google Shape;1280;p145"/>
          <p:cNvCxnSpPr>
            <a:stCxn id="1272" idx="3"/>
            <a:endCxn id="1271" idx="5"/>
          </p:cNvCxnSpPr>
          <p:nvPr/>
        </p:nvCxnSpPr>
        <p:spPr>
          <a:xfrm rot="10800000">
            <a:off x="1508195" y="38955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1281" name="Google Shape;1281;p145"/>
          <p:cNvCxnSpPr>
            <a:stCxn id="1270" idx="7"/>
            <a:endCxn id="1267" idx="3"/>
          </p:cNvCxnSpPr>
          <p:nvPr/>
        </p:nvCxnSpPr>
        <p:spPr>
          <a:xfrm flipH="1" rot="10800000">
            <a:off x="719730" y="31336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1282" name="Google Shape;1282;p145"/>
          <p:cNvCxnSpPr>
            <a:stCxn id="1270" idx="5"/>
            <a:endCxn id="1271" idx="2"/>
          </p:cNvCxnSpPr>
          <p:nvPr/>
        </p:nvCxnSpPr>
        <p:spPr>
          <a:xfrm>
            <a:off x="719730" y="37431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1283" name="Google Shape;1283;p145"/>
          <p:cNvSpPr/>
          <p:nvPr/>
        </p:nvSpPr>
        <p:spPr>
          <a:xfrm>
            <a:off x="42003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284" name="Google Shape;1284;p145"/>
          <p:cNvCxnSpPr>
            <a:stCxn id="1267" idx="4"/>
            <a:endCxn id="1271" idx="0"/>
          </p:cNvCxnSpPr>
          <p:nvPr/>
        </p:nvCxnSpPr>
        <p:spPr>
          <a:xfrm flipH="1">
            <a:off x="1381550" y="31750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1285" name="Google Shape;1285;p145"/>
          <p:cNvSpPr/>
          <p:nvPr/>
        </p:nvSpPr>
        <p:spPr>
          <a:xfrm>
            <a:off x="5320825" y="30413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286" name="Google Shape;1286;p145"/>
          <p:cNvSpPr/>
          <p:nvPr/>
        </p:nvSpPr>
        <p:spPr>
          <a:xfrm>
            <a:off x="7258250" y="22047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287" name="Google Shape;1287;p145"/>
          <p:cNvSpPr/>
          <p:nvPr/>
        </p:nvSpPr>
        <p:spPr>
          <a:xfrm>
            <a:off x="4879250" y="25982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288" name="Google Shape;1288;p145"/>
          <p:cNvSpPr/>
          <p:nvPr/>
        </p:nvSpPr>
        <p:spPr>
          <a:xfrm>
            <a:off x="7105850" y="2739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289" name="Google Shape;1289;p145"/>
          <p:cNvSpPr/>
          <p:nvPr/>
        </p:nvSpPr>
        <p:spPr>
          <a:xfrm>
            <a:off x="7617050" y="26416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290" name="Google Shape;1290;p145"/>
          <p:cNvSpPr/>
          <p:nvPr/>
        </p:nvSpPr>
        <p:spPr>
          <a:xfrm>
            <a:off x="4955550" y="19047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291" name="Google Shape;1291;p145"/>
          <p:cNvSpPr txBox="1"/>
          <p:nvPr/>
        </p:nvSpPr>
        <p:spPr>
          <a:xfrm>
            <a:off x="336850" y="8804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292" name="Google Shape;1292;p145"/>
          <p:cNvCxnSpPr>
            <a:stCxn id="1283" idx="6"/>
            <a:endCxn id="1287" idx="2"/>
          </p:cNvCxnSpPr>
          <p:nvPr/>
        </p:nvCxnSpPr>
        <p:spPr>
          <a:xfrm>
            <a:off x="4559150" y="2500175"/>
            <a:ext cx="320100" cy="239700"/>
          </a:xfrm>
          <a:prstGeom prst="straightConnector1">
            <a:avLst/>
          </a:prstGeom>
          <a:noFill/>
          <a:ln cap="flat" cmpd="sng" w="9525">
            <a:solidFill>
              <a:srgbClr val="3896D2"/>
            </a:solidFill>
            <a:prstDash val="solid"/>
            <a:round/>
            <a:headEnd len="med" w="med" type="none"/>
            <a:tailEnd len="med" w="med" type="triangle"/>
          </a:ln>
        </p:spPr>
      </p:cxnSp>
      <p:cxnSp>
        <p:nvCxnSpPr>
          <p:cNvPr id="1293" name="Google Shape;1293;p145"/>
          <p:cNvCxnSpPr>
            <a:stCxn id="1283" idx="7"/>
            <a:endCxn id="1290" idx="2"/>
          </p:cNvCxnSpPr>
          <p:nvPr/>
        </p:nvCxnSpPr>
        <p:spPr>
          <a:xfrm flipH="1" rot="10800000">
            <a:off x="4506605" y="2046155"/>
            <a:ext cx="448800" cy="354000"/>
          </a:xfrm>
          <a:prstGeom prst="straightConnector1">
            <a:avLst/>
          </a:prstGeom>
          <a:noFill/>
          <a:ln cap="flat" cmpd="sng" w="9525">
            <a:solidFill>
              <a:srgbClr val="3896D2"/>
            </a:solidFill>
            <a:prstDash val="solid"/>
            <a:round/>
            <a:headEnd len="med" w="med" type="none"/>
            <a:tailEnd len="med" w="med" type="triangle"/>
          </a:ln>
        </p:spPr>
      </p:cxnSp>
      <p:cxnSp>
        <p:nvCxnSpPr>
          <p:cNvPr id="1294" name="Google Shape;1294;p145"/>
          <p:cNvCxnSpPr>
            <a:stCxn id="1287" idx="6"/>
            <a:endCxn id="1286" idx="2"/>
          </p:cNvCxnSpPr>
          <p:nvPr/>
        </p:nvCxnSpPr>
        <p:spPr>
          <a:xfrm flipH="1" rot="10800000">
            <a:off x="5238050" y="2346125"/>
            <a:ext cx="2020200" cy="393600"/>
          </a:xfrm>
          <a:prstGeom prst="straightConnector1">
            <a:avLst/>
          </a:prstGeom>
          <a:noFill/>
          <a:ln cap="flat" cmpd="sng" w="9525">
            <a:solidFill>
              <a:srgbClr val="3896D2"/>
            </a:solidFill>
            <a:prstDash val="solid"/>
            <a:round/>
            <a:headEnd len="med" w="med" type="none"/>
            <a:tailEnd len="med" w="med" type="triangle"/>
          </a:ln>
        </p:spPr>
      </p:cxnSp>
      <p:cxnSp>
        <p:nvCxnSpPr>
          <p:cNvPr id="1295" name="Google Shape;1295;p145"/>
          <p:cNvCxnSpPr>
            <a:stCxn id="1290" idx="6"/>
            <a:endCxn id="1286" idx="1"/>
          </p:cNvCxnSpPr>
          <p:nvPr/>
        </p:nvCxnSpPr>
        <p:spPr>
          <a:xfrm>
            <a:off x="5314350" y="2046200"/>
            <a:ext cx="1996500" cy="199800"/>
          </a:xfrm>
          <a:prstGeom prst="straightConnector1">
            <a:avLst/>
          </a:prstGeom>
          <a:noFill/>
          <a:ln cap="flat" cmpd="sng" w="9525">
            <a:solidFill>
              <a:srgbClr val="3896D2"/>
            </a:solidFill>
            <a:prstDash val="solid"/>
            <a:round/>
            <a:headEnd len="med" w="med" type="none"/>
            <a:tailEnd len="med" w="med" type="triangle"/>
          </a:ln>
        </p:spPr>
      </p:cxnSp>
      <p:cxnSp>
        <p:nvCxnSpPr>
          <p:cNvPr id="1296" name="Google Shape;1296;p145"/>
          <p:cNvCxnSpPr>
            <a:stCxn id="1287" idx="5"/>
            <a:endCxn id="1285" idx="1"/>
          </p:cNvCxnSpPr>
          <p:nvPr/>
        </p:nvCxnSpPr>
        <p:spPr>
          <a:xfrm>
            <a:off x="5185505" y="2839745"/>
            <a:ext cx="187800" cy="243000"/>
          </a:xfrm>
          <a:prstGeom prst="straightConnector1">
            <a:avLst/>
          </a:prstGeom>
          <a:noFill/>
          <a:ln cap="flat" cmpd="sng" w="9525">
            <a:solidFill>
              <a:srgbClr val="3896D2"/>
            </a:solidFill>
            <a:prstDash val="solid"/>
            <a:round/>
            <a:headEnd len="med" w="med" type="none"/>
            <a:tailEnd len="med" w="med" type="triangle"/>
          </a:ln>
        </p:spPr>
      </p:cxnSp>
      <p:cxnSp>
        <p:nvCxnSpPr>
          <p:cNvPr id="1297" name="Google Shape;1297;p145"/>
          <p:cNvCxnSpPr>
            <a:stCxn id="1285" idx="6"/>
            <a:endCxn id="1286" idx="3"/>
          </p:cNvCxnSpPr>
          <p:nvPr/>
        </p:nvCxnSpPr>
        <p:spPr>
          <a:xfrm flipH="1" rot="10800000">
            <a:off x="5679625" y="2446250"/>
            <a:ext cx="1631100" cy="7365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46"/>
          <p:cNvSpPr txBox="1"/>
          <p:nvPr>
            <p:ph type="title"/>
          </p:nvPr>
        </p:nvSpPr>
        <p:spPr>
          <a:xfrm>
            <a:off x="83100" y="-2404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303" name="Google Shape;1303;p146"/>
          <p:cNvSpPr/>
          <p:nvPr/>
        </p:nvSpPr>
        <p:spPr>
          <a:xfrm>
            <a:off x="4044550" y="12824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46"/>
          <p:cNvSpPr/>
          <p:nvPr/>
        </p:nvSpPr>
        <p:spPr>
          <a:xfrm>
            <a:off x="6387650" y="1245950"/>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5" name="Google Shape;1305;p146"/>
          <p:cNvCxnSpPr/>
          <p:nvPr/>
        </p:nvCxnSpPr>
        <p:spPr>
          <a:xfrm>
            <a:off x="60349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1306" name="Google Shape;1306;p146"/>
          <p:cNvSpPr txBox="1"/>
          <p:nvPr/>
        </p:nvSpPr>
        <p:spPr>
          <a:xfrm>
            <a:off x="4447325" y="42515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307" name="Google Shape;1307;p146"/>
          <p:cNvSpPr txBox="1"/>
          <p:nvPr/>
        </p:nvSpPr>
        <p:spPr>
          <a:xfrm>
            <a:off x="6599400" y="3730475"/>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sp>
        <p:nvSpPr>
          <p:cNvPr id="1308" name="Google Shape;1308;p146"/>
          <p:cNvSpPr/>
          <p:nvPr/>
        </p:nvSpPr>
        <p:spPr>
          <a:xfrm>
            <a:off x="12285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1309" name="Google Shape;1309;p146"/>
          <p:cNvSpPr/>
          <p:nvPr/>
        </p:nvSpPr>
        <p:spPr>
          <a:xfrm>
            <a:off x="23052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310" name="Google Shape;1310;p146"/>
          <p:cNvSpPr/>
          <p:nvPr/>
        </p:nvSpPr>
        <p:spPr>
          <a:xfrm>
            <a:off x="3262350" y="2968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311" name="Google Shape;1311;p146"/>
          <p:cNvSpPr/>
          <p:nvPr/>
        </p:nvSpPr>
        <p:spPr>
          <a:xfrm>
            <a:off x="413475" y="3577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312" name="Google Shape;1312;p146"/>
          <p:cNvSpPr/>
          <p:nvPr/>
        </p:nvSpPr>
        <p:spPr>
          <a:xfrm>
            <a:off x="1202013"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313" name="Google Shape;1313;p146"/>
          <p:cNvSpPr/>
          <p:nvPr/>
        </p:nvSpPr>
        <p:spPr>
          <a:xfrm>
            <a:off x="2305250" y="37303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314" name="Google Shape;1314;p146"/>
          <p:cNvSpPr/>
          <p:nvPr/>
        </p:nvSpPr>
        <p:spPr>
          <a:xfrm>
            <a:off x="2903550" y="43383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cxnSp>
        <p:nvCxnSpPr>
          <p:cNvPr id="1315" name="Google Shape;1315;p146"/>
          <p:cNvCxnSpPr>
            <a:stCxn id="1308" idx="6"/>
            <a:endCxn id="1309" idx="2"/>
          </p:cNvCxnSpPr>
          <p:nvPr/>
        </p:nvCxnSpPr>
        <p:spPr>
          <a:xfrm>
            <a:off x="1587350" y="3109775"/>
            <a:ext cx="717900" cy="0"/>
          </a:xfrm>
          <a:prstGeom prst="straightConnector1">
            <a:avLst/>
          </a:prstGeom>
          <a:noFill/>
          <a:ln cap="flat" cmpd="sng" w="9525">
            <a:solidFill>
              <a:schemeClr val="lt1"/>
            </a:solidFill>
            <a:prstDash val="solid"/>
            <a:round/>
            <a:headEnd len="med" w="med" type="none"/>
            <a:tailEnd len="med" w="med" type="triangle"/>
          </a:ln>
        </p:spPr>
      </p:cxnSp>
      <p:cxnSp>
        <p:nvCxnSpPr>
          <p:cNvPr id="1316" name="Google Shape;1316;p146"/>
          <p:cNvCxnSpPr>
            <a:stCxn id="1309" idx="3"/>
            <a:endCxn id="1308" idx="5"/>
          </p:cNvCxnSpPr>
          <p:nvPr/>
        </p:nvCxnSpPr>
        <p:spPr>
          <a:xfrm rot="10800000">
            <a:off x="1534895" y="3209795"/>
            <a:ext cx="822900" cy="0"/>
          </a:xfrm>
          <a:prstGeom prst="straightConnector1">
            <a:avLst/>
          </a:prstGeom>
          <a:noFill/>
          <a:ln cap="flat" cmpd="sng" w="9525">
            <a:solidFill>
              <a:schemeClr val="lt1"/>
            </a:solidFill>
            <a:prstDash val="solid"/>
            <a:round/>
            <a:headEnd len="med" w="med" type="none"/>
            <a:tailEnd len="med" w="med" type="triangle"/>
          </a:ln>
        </p:spPr>
      </p:cxnSp>
      <p:cxnSp>
        <p:nvCxnSpPr>
          <p:cNvPr id="1317" name="Google Shape;1317;p146"/>
          <p:cNvCxnSpPr>
            <a:stCxn id="1309" idx="6"/>
            <a:endCxn id="1310" idx="2"/>
          </p:cNvCxnSpPr>
          <p:nvPr/>
        </p:nvCxnSpPr>
        <p:spPr>
          <a:xfrm>
            <a:off x="2664050" y="3109775"/>
            <a:ext cx="598200" cy="0"/>
          </a:xfrm>
          <a:prstGeom prst="straightConnector1">
            <a:avLst/>
          </a:prstGeom>
          <a:noFill/>
          <a:ln cap="flat" cmpd="sng" w="9525">
            <a:solidFill>
              <a:schemeClr val="lt1"/>
            </a:solidFill>
            <a:prstDash val="solid"/>
            <a:round/>
            <a:headEnd len="med" w="med" type="none"/>
            <a:tailEnd len="med" w="med" type="triangle"/>
          </a:ln>
        </p:spPr>
      </p:cxnSp>
      <p:cxnSp>
        <p:nvCxnSpPr>
          <p:cNvPr id="1318" name="Google Shape;1318;p146"/>
          <p:cNvCxnSpPr>
            <a:stCxn id="1309" idx="4"/>
            <a:endCxn id="1313" idx="0"/>
          </p:cNvCxnSpPr>
          <p:nvPr/>
        </p:nvCxnSpPr>
        <p:spPr>
          <a:xfrm>
            <a:off x="2484650" y="3251225"/>
            <a:ext cx="0" cy="479100"/>
          </a:xfrm>
          <a:prstGeom prst="straightConnector1">
            <a:avLst/>
          </a:prstGeom>
          <a:noFill/>
          <a:ln cap="flat" cmpd="sng" w="9525">
            <a:solidFill>
              <a:schemeClr val="lt1"/>
            </a:solidFill>
            <a:prstDash val="solid"/>
            <a:round/>
            <a:headEnd len="med" w="med" type="none"/>
            <a:tailEnd len="med" w="med" type="triangle"/>
          </a:ln>
        </p:spPr>
      </p:cxnSp>
      <p:cxnSp>
        <p:nvCxnSpPr>
          <p:cNvPr id="1319" name="Google Shape;1319;p146"/>
          <p:cNvCxnSpPr>
            <a:stCxn id="1310" idx="4"/>
            <a:endCxn id="1313" idx="7"/>
          </p:cNvCxnSpPr>
          <p:nvPr/>
        </p:nvCxnSpPr>
        <p:spPr>
          <a:xfrm flipH="1">
            <a:off x="2611650" y="3251225"/>
            <a:ext cx="830100" cy="520500"/>
          </a:xfrm>
          <a:prstGeom prst="straightConnector1">
            <a:avLst/>
          </a:prstGeom>
          <a:noFill/>
          <a:ln cap="flat" cmpd="sng" w="9525">
            <a:solidFill>
              <a:schemeClr val="lt1"/>
            </a:solidFill>
            <a:prstDash val="solid"/>
            <a:round/>
            <a:headEnd len="med" w="med" type="none"/>
            <a:tailEnd len="med" w="med" type="triangle"/>
          </a:ln>
        </p:spPr>
      </p:cxnSp>
      <p:cxnSp>
        <p:nvCxnSpPr>
          <p:cNvPr id="1320" name="Google Shape;1320;p146"/>
          <p:cNvCxnSpPr>
            <a:stCxn id="1312" idx="6"/>
            <a:endCxn id="1313" idx="2"/>
          </p:cNvCxnSpPr>
          <p:nvPr/>
        </p:nvCxnSpPr>
        <p:spPr>
          <a:xfrm>
            <a:off x="1560813" y="3871775"/>
            <a:ext cx="744300" cy="0"/>
          </a:xfrm>
          <a:prstGeom prst="straightConnector1">
            <a:avLst/>
          </a:prstGeom>
          <a:noFill/>
          <a:ln cap="flat" cmpd="sng" w="9525">
            <a:solidFill>
              <a:schemeClr val="lt1"/>
            </a:solidFill>
            <a:prstDash val="solid"/>
            <a:round/>
            <a:headEnd len="med" w="med" type="none"/>
            <a:tailEnd len="med" w="med" type="triangle"/>
          </a:ln>
        </p:spPr>
      </p:cxnSp>
      <p:cxnSp>
        <p:nvCxnSpPr>
          <p:cNvPr id="1321" name="Google Shape;1321;p146"/>
          <p:cNvCxnSpPr>
            <a:stCxn id="1313" idx="3"/>
            <a:endCxn id="1312" idx="5"/>
          </p:cNvCxnSpPr>
          <p:nvPr/>
        </p:nvCxnSpPr>
        <p:spPr>
          <a:xfrm rot="10800000">
            <a:off x="1508195" y="3971795"/>
            <a:ext cx="849600" cy="0"/>
          </a:xfrm>
          <a:prstGeom prst="straightConnector1">
            <a:avLst/>
          </a:prstGeom>
          <a:noFill/>
          <a:ln cap="flat" cmpd="sng" w="9525">
            <a:solidFill>
              <a:schemeClr val="lt1"/>
            </a:solidFill>
            <a:prstDash val="solid"/>
            <a:round/>
            <a:headEnd len="med" w="med" type="none"/>
            <a:tailEnd len="med" w="med" type="triangle"/>
          </a:ln>
        </p:spPr>
      </p:cxnSp>
      <p:cxnSp>
        <p:nvCxnSpPr>
          <p:cNvPr id="1322" name="Google Shape;1322;p146"/>
          <p:cNvCxnSpPr>
            <a:stCxn id="1311" idx="7"/>
            <a:endCxn id="1308" idx="3"/>
          </p:cNvCxnSpPr>
          <p:nvPr/>
        </p:nvCxnSpPr>
        <p:spPr>
          <a:xfrm flipH="1" rot="10800000">
            <a:off x="719730" y="3209855"/>
            <a:ext cx="561300" cy="409500"/>
          </a:xfrm>
          <a:prstGeom prst="straightConnector1">
            <a:avLst/>
          </a:prstGeom>
          <a:noFill/>
          <a:ln cap="flat" cmpd="sng" w="9525">
            <a:solidFill>
              <a:schemeClr val="lt1"/>
            </a:solidFill>
            <a:prstDash val="solid"/>
            <a:round/>
            <a:headEnd len="med" w="med" type="none"/>
            <a:tailEnd len="med" w="med" type="triangle"/>
          </a:ln>
        </p:spPr>
      </p:cxnSp>
      <p:cxnSp>
        <p:nvCxnSpPr>
          <p:cNvPr id="1323" name="Google Shape;1323;p146"/>
          <p:cNvCxnSpPr>
            <a:stCxn id="1311" idx="5"/>
            <a:endCxn id="1312" idx="2"/>
          </p:cNvCxnSpPr>
          <p:nvPr/>
        </p:nvCxnSpPr>
        <p:spPr>
          <a:xfrm>
            <a:off x="719730" y="3819395"/>
            <a:ext cx="482400" cy="52500"/>
          </a:xfrm>
          <a:prstGeom prst="straightConnector1">
            <a:avLst/>
          </a:prstGeom>
          <a:noFill/>
          <a:ln cap="flat" cmpd="sng" w="9525">
            <a:solidFill>
              <a:schemeClr val="lt1"/>
            </a:solidFill>
            <a:prstDash val="solid"/>
            <a:round/>
            <a:headEnd len="med" w="med" type="none"/>
            <a:tailEnd len="med" w="med" type="triangle"/>
          </a:ln>
        </p:spPr>
      </p:cxnSp>
      <p:sp>
        <p:nvSpPr>
          <p:cNvPr id="1324" name="Google Shape;1324;p146"/>
          <p:cNvSpPr/>
          <p:nvPr/>
        </p:nvSpPr>
        <p:spPr>
          <a:xfrm>
            <a:off x="42003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cxnSp>
        <p:nvCxnSpPr>
          <p:cNvPr id="1325" name="Google Shape;1325;p146"/>
          <p:cNvCxnSpPr>
            <a:stCxn id="1308" idx="4"/>
            <a:endCxn id="1312" idx="0"/>
          </p:cNvCxnSpPr>
          <p:nvPr/>
        </p:nvCxnSpPr>
        <p:spPr>
          <a:xfrm flipH="1">
            <a:off x="1381550" y="3251225"/>
            <a:ext cx="26400" cy="479100"/>
          </a:xfrm>
          <a:prstGeom prst="straightConnector1">
            <a:avLst/>
          </a:prstGeom>
          <a:noFill/>
          <a:ln cap="flat" cmpd="sng" w="9525">
            <a:solidFill>
              <a:schemeClr val="lt1"/>
            </a:solidFill>
            <a:prstDash val="solid"/>
            <a:round/>
            <a:headEnd len="med" w="med" type="none"/>
            <a:tailEnd len="med" w="med" type="triangle"/>
          </a:ln>
        </p:spPr>
      </p:cxnSp>
      <p:sp>
        <p:nvSpPr>
          <p:cNvPr id="1326" name="Google Shape;1326;p146"/>
          <p:cNvSpPr/>
          <p:nvPr/>
        </p:nvSpPr>
        <p:spPr>
          <a:xfrm>
            <a:off x="5320825" y="311750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1327" name="Google Shape;1327;p146"/>
          <p:cNvSpPr/>
          <p:nvPr/>
        </p:nvSpPr>
        <p:spPr>
          <a:xfrm>
            <a:off x="5429450" y="2509513"/>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1328" name="Google Shape;1328;p146"/>
          <p:cNvSpPr/>
          <p:nvPr/>
        </p:nvSpPr>
        <p:spPr>
          <a:xfrm>
            <a:off x="4879250" y="267447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1329" name="Google Shape;1329;p146"/>
          <p:cNvSpPr/>
          <p:nvPr/>
        </p:nvSpPr>
        <p:spPr>
          <a:xfrm>
            <a:off x="7105850" y="2815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a:t>
            </a:r>
            <a:endParaRPr/>
          </a:p>
        </p:txBody>
      </p:sp>
      <p:sp>
        <p:nvSpPr>
          <p:cNvPr id="1330" name="Google Shape;1330;p146"/>
          <p:cNvSpPr/>
          <p:nvPr/>
        </p:nvSpPr>
        <p:spPr>
          <a:xfrm>
            <a:off x="7617050" y="27178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1331" name="Google Shape;1331;p146"/>
          <p:cNvSpPr/>
          <p:nvPr/>
        </p:nvSpPr>
        <p:spPr>
          <a:xfrm>
            <a:off x="4955550" y="1980950"/>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1332" name="Google Shape;1332;p146"/>
          <p:cNvSpPr txBox="1"/>
          <p:nvPr/>
        </p:nvSpPr>
        <p:spPr>
          <a:xfrm>
            <a:off x="336850" y="956600"/>
            <a:ext cx="19683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333" name="Google Shape;1333;p146"/>
          <p:cNvCxnSpPr>
            <a:stCxn id="1324" idx="6"/>
            <a:endCxn id="1328" idx="2"/>
          </p:cNvCxnSpPr>
          <p:nvPr/>
        </p:nvCxnSpPr>
        <p:spPr>
          <a:xfrm>
            <a:off x="4559150" y="2576375"/>
            <a:ext cx="320100" cy="239700"/>
          </a:xfrm>
          <a:prstGeom prst="straightConnector1">
            <a:avLst/>
          </a:prstGeom>
          <a:noFill/>
          <a:ln cap="flat" cmpd="sng" w="9525">
            <a:solidFill>
              <a:srgbClr val="3896D2"/>
            </a:solidFill>
            <a:prstDash val="solid"/>
            <a:round/>
            <a:headEnd len="med" w="med" type="none"/>
            <a:tailEnd len="med" w="med" type="triangle"/>
          </a:ln>
        </p:spPr>
      </p:cxnSp>
      <p:cxnSp>
        <p:nvCxnSpPr>
          <p:cNvPr id="1334" name="Google Shape;1334;p146"/>
          <p:cNvCxnSpPr>
            <a:stCxn id="1324" idx="7"/>
            <a:endCxn id="1331" idx="2"/>
          </p:cNvCxnSpPr>
          <p:nvPr/>
        </p:nvCxnSpPr>
        <p:spPr>
          <a:xfrm flipH="1" rot="10800000">
            <a:off x="4506605" y="2122355"/>
            <a:ext cx="448800" cy="354000"/>
          </a:xfrm>
          <a:prstGeom prst="straightConnector1">
            <a:avLst/>
          </a:prstGeom>
          <a:noFill/>
          <a:ln cap="flat" cmpd="sng" w="9525">
            <a:solidFill>
              <a:srgbClr val="3896D2"/>
            </a:solidFill>
            <a:prstDash val="solid"/>
            <a:round/>
            <a:headEnd len="med" w="med" type="none"/>
            <a:tailEnd len="med" w="med" type="triangle"/>
          </a:ln>
        </p:spPr>
      </p:cxnSp>
      <p:cxnSp>
        <p:nvCxnSpPr>
          <p:cNvPr id="1335" name="Google Shape;1335;p146"/>
          <p:cNvCxnSpPr>
            <a:stCxn id="1328" idx="6"/>
            <a:endCxn id="1327" idx="2"/>
          </p:cNvCxnSpPr>
          <p:nvPr/>
        </p:nvCxnSpPr>
        <p:spPr>
          <a:xfrm flipH="1" rot="10800000">
            <a:off x="5238050" y="2650925"/>
            <a:ext cx="191400" cy="165000"/>
          </a:xfrm>
          <a:prstGeom prst="straightConnector1">
            <a:avLst/>
          </a:prstGeom>
          <a:noFill/>
          <a:ln cap="flat" cmpd="sng" w="9525">
            <a:solidFill>
              <a:srgbClr val="3896D2"/>
            </a:solidFill>
            <a:prstDash val="solid"/>
            <a:round/>
            <a:headEnd len="med" w="med" type="none"/>
            <a:tailEnd len="med" w="med" type="triangle"/>
          </a:ln>
        </p:spPr>
      </p:cxnSp>
      <p:cxnSp>
        <p:nvCxnSpPr>
          <p:cNvPr id="1336" name="Google Shape;1336;p146"/>
          <p:cNvCxnSpPr>
            <a:stCxn id="1328" idx="5"/>
            <a:endCxn id="1326" idx="1"/>
          </p:cNvCxnSpPr>
          <p:nvPr/>
        </p:nvCxnSpPr>
        <p:spPr>
          <a:xfrm>
            <a:off x="5185505" y="2915945"/>
            <a:ext cx="187800" cy="243000"/>
          </a:xfrm>
          <a:prstGeom prst="straightConnector1">
            <a:avLst/>
          </a:prstGeom>
          <a:noFill/>
          <a:ln cap="flat" cmpd="sng" w="9525">
            <a:solidFill>
              <a:srgbClr val="3896D2"/>
            </a:solidFill>
            <a:prstDash val="solid"/>
            <a:round/>
            <a:headEnd len="med" w="med" type="none"/>
            <a:tailEnd len="med" w="med" type="triangl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pic>
        <p:nvPicPr>
          <p:cNvPr id="1341" name="Google Shape;1341;p147"/>
          <p:cNvPicPr preferRelativeResize="0"/>
          <p:nvPr/>
        </p:nvPicPr>
        <p:blipFill>
          <a:blip r:embed="rId3">
            <a:alphaModFix/>
          </a:blip>
          <a:stretch>
            <a:fillRect/>
          </a:stretch>
        </p:blipFill>
        <p:spPr>
          <a:xfrm>
            <a:off x="3505200" y="1697250"/>
            <a:ext cx="2800350" cy="17811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48"/>
          <p:cNvSpPr txBox="1"/>
          <p:nvPr>
            <p:ph idx="4294967295" type="body"/>
          </p:nvPr>
        </p:nvSpPr>
        <p:spPr>
          <a:xfrm>
            <a:off x="181200" y="1091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CCCCCC"/>
                </a:solidFill>
              </a:rPr>
              <a:t>class Graph {</a:t>
            </a:r>
            <a:endParaRPr sz="1400">
              <a:solidFill>
                <a:srgbClr val="CCCCCC"/>
              </a:solidFill>
            </a:endParaRPr>
          </a:p>
          <a:p>
            <a:pPr indent="0" lvl="0" marL="0" rtl="0" algn="l">
              <a:spcBef>
                <a:spcPts val="1600"/>
              </a:spcBef>
              <a:spcAft>
                <a:spcPts val="0"/>
              </a:spcAft>
              <a:buNone/>
            </a:pPr>
            <a:r>
              <a:rPr lang="en" sz="1400">
                <a:solidFill>
                  <a:srgbClr val="CCCCCC"/>
                </a:solidFill>
              </a:rPr>
              <a:t>  void search(int s) {</a:t>
            </a:r>
            <a:br>
              <a:rPr lang="en" sz="1400">
                <a:solidFill>
                  <a:srgbClr val="CCCCCC"/>
                </a:solidFill>
              </a:rPr>
            </a:br>
            <a:r>
              <a:rPr lang="en" sz="1400">
                <a:solidFill>
                  <a:srgbClr val="CCCCCC"/>
                </a:solidFill>
              </a:rPr>
              <a:t>    //captured and parent initialized to 0 and null</a:t>
            </a:r>
            <a:endParaRPr sz="1400">
              <a:solidFill>
                <a:srgbClr val="CCCCCC"/>
              </a:solidFill>
            </a:endParaRPr>
          </a:p>
          <a:p>
            <a:pPr indent="0" lvl="0" marL="0" rtl="0" algn="l">
              <a:spcBef>
                <a:spcPts val="1600"/>
              </a:spcBef>
              <a:spcAft>
                <a:spcPts val="0"/>
              </a:spcAft>
              <a:buNone/>
            </a:pPr>
            <a:r>
              <a:rPr lang="en" sz="1400">
                <a:solidFill>
                  <a:srgbClr val="CCCCCC"/>
                </a:solidFill>
              </a:rPr>
              <a:t>     captured[s] = 1</a:t>
            </a:r>
            <a:br>
              <a:rPr lang="en" sz="1400">
                <a:solidFill>
                  <a:srgbClr val="CCCCCC"/>
                </a:solidFill>
              </a:rPr>
            </a:br>
            <a:r>
              <a:rPr lang="en" sz="1400">
                <a:solidFill>
                  <a:srgbClr val="3896D2"/>
                </a:solidFill>
              </a:rPr>
              <a:t>     </a:t>
            </a:r>
            <a:r>
              <a:rPr b="1" lang="en" sz="1400">
                <a:solidFill>
                  <a:srgbClr val="3896D2"/>
                </a:solidFill>
              </a:rPr>
              <a:t>while there exists a fringe edge:</a:t>
            </a:r>
            <a:br>
              <a:rPr b="1" lang="en" sz="1400">
                <a:solidFill>
                  <a:srgbClr val="3896D2"/>
                </a:solidFill>
              </a:rPr>
            </a:br>
            <a:r>
              <a:rPr b="1" lang="en" sz="1400">
                <a:solidFill>
                  <a:srgbClr val="3896D2"/>
                </a:solidFill>
              </a:rPr>
              <a:t>	   pick one of them =&gt; (u,v)</a:t>
            </a:r>
            <a:br>
              <a:rPr b="1" lang="en" sz="1400">
                <a:solidFill>
                  <a:srgbClr val="A61C00"/>
                </a:solidFill>
              </a:rPr>
            </a:br>
            <a:r>
              <a:rPr lang="en" sz="1400">
                <a:solidFill>
                  <a:srgbClr val="CCCCCC"/>
                </a:solidFill>
              </a:rPr>
              <a:t>	   captured[v] = 1</a:t>
            </a:r>
            <a:br>
              <a:rPr lang="en" sz="1400">
                <a:solidFill>
                  <a:srgbClr val="CCCCCC"/>
                </a:solidFill>
              </a:rPr>
            </a:br>
            <a:r>
              <a:rPr lang="en" sz="1400">
                <a:solidFill>
                  <a:srgbClr val="CCCCCC"/>
                </a:solidFill>
              </a:rPr>
              <a:t>	   </a:t>
            </a:r>
            <a:r>
              <a:rPr b="1" lang="en" sz="1400">
                <a:solidFill>
                  <a:srgbClr val="CCCCCC"/>
                </a:solidFill>
              </a:rPr>
              <a:t>parent[v] = u</a:t>
            </a:r>
            <a:endParaRPr b="1" sz="1400">
              <a:solidFill>
                <a:srgbClr val="CCCCCC"/>
              </a:solidFill>
            </a:endParaRPr>
          </a:p>
          <a:p>
            <a:pPr indent="0" lvl="0" marL="0" rtl="0" algn="l">
              <a:spcBef>
                <a:spcPts val="1600"/>
              </a:spcBef>
              <a:spcAft>
                <a:spcPts val="0"/>
              </a:spcAft>
              <a:buNone/>
            </a:pPr>
            <a:r>
              <a:rPr lang="en" sz="1400">
                <a:solidFill>
                  <a:srgbClr val="CCCCCC"/>
                </a:solidFill>
              </a:rPr>
              <a:t>  }</a:t>
            </a:r>
            <a:endParaRPr sz="1400">
              <a:solidFill>
                <a:srgbClr val="CCCCCC"/>
              </a:solidFill>
            </a:endParaRPr>
          </a:p>
          <a:p>
            <a:pPr indent="0" lvl="0" marL="0" rtl="0" algn="l">
              <a:spcBef>
                <a:spcPts val="1600"/>
              </a:spcBef>
              <a:spcAft>
                <a:spcPts val="1600"/>
              </a:spcAft>
              <a:buNone/>
            </a:pPr>
            <a:r>
              <a:rPr lang="en" sz="1400"/>
              <a:t>}</a:t>
            </a:r>
            <a:endParaRPr sz="1400"/>
          </a:p>
        </p:txBody>
      </p:sp>
      <p:sp>
        <p:nvSpPr>
          <p:cNvPr id="1347" name="Google Shape;1347;p148"/>
          <p:cNvSpPr txBox="1"/>
          <p:nvPr>
            <p:ph type="title"/>
          </p:nvPr>
        </p:nvSpPr>
        <p:spPr>
          <a:xfrm>
            <a:off x="311700" y="-2885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Modify the code for BFS</a:t>
            </a:r>
            <a:endParaRPr/>
          </a:p>
        </p:txBody>
      </p:sp>
      <p:sp>
        <p:nvSpPr>
          <p:cNvPr id="1348" name="Google Shape;1348;p148"/>
          <p:cNvSpPr/>
          <p:nvPr/>
        </p:nvSpPr>
        <p:spPr>
          <a:xfrm>
            <a:off x="4425550" y="14677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8"/>
          <p:cNvSpPr/>
          <p:nvPr/>
        </p:nvSpPr>
        <p:spPr>
          <a:xfrm>
            <a:off x="6763675" y="12391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0" name="Google Shape;1350;p148"/>
          <p:cNvCxnSpPr/>
          <p:nvPr/>
        </p:nvCxnSpPr>
        <p:spPr>
          <a:xfrm>
            <a:off x="6415950" y="1119725"/>
            <a:ext cx="0" cy="3360000"/>
          </a:xfrm>
          <a:prstGeom prst="straightConnector1">
            <a:avLst/>
          </a:prstGeom>
          <a:noFill/>
          <a:ln cap="flat" cmpd="sng" w="38100">
            <a:solidFill>
              <a:schemeClr val="lt1"/>
            </a:solidFill>
            <a:prstDash val="solid"/>
            <a:round/>
            <a:headEnd len="med" w="med" type="none"/>
            <a:tailEnd len="med" w="med" type="none"/>
          </a:ln>
        </p:spPr>
      </p:cxnSp>
      <p:sp>
        <p:nvSpPr>
          <p:cNvPr id="1351" name="Google Shape;1351;p148"/>
          <p:cNvSpPr txBox="1"/>
          <p:nvPr/>
        </p:nvSpPr>
        <p:spPr>
          <a:xfrm>
            <a:off x="4675925" y="42515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352" name="Google Shape;1352;p148"/>
          <p:cNvSpPr txBox="1"/>
          <p:nvPr/>
        </p:nvSpPr>
        <p:spPr>
          <a:xfrm>
            <a:off x="6763675" y="38266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1353" name="Google Shape;1353;p148"/>
          <p:cNvCxnSpPr/>
          <p:nvPr/>
        </p:nvCxnSpPr>
        <p:spPr>
          <a:xfrm flipH="1" rot="10800000">
            <a:off x="5654600" y="2452525"/>
            <a:ext cx="1489800" cy="59100"/>
          </a:xfrm>
          <a:prstGeom prst="straightConnector1">
            <a:avLst/>
          </a:prstGeom>
          <a:noFill/>
          <a:ln cap="flat" cmpd="sng" w="9525">
            <a:solidFill>
              <a:srgbClr val="3896D2"/>
            </a:solidFill>
            <a:prstDash val="solid"/>
            <a:round/>
            <a:headEnd len="med" w="med" type="none"/>
            <a:tailEnd len="med" w="med" type="triangle"/>
          </a:ln>
        </p:spPr>
      </p:cxnSp>
      <p:cxnSp>
        <p:nvCxnSpPr>
          <p:cNvPr id="1354" name="Google Shape;1354;p148"/>
          <p:cNvCxnSpPr/>
          <p:nvPr/>
        </p:nvCxnSpPr>
        <p:spPr>
          <a:xfrm>
            <a:off x="5698075" y="2750850"/>
            <a:ext cx="1609500" cy="419400"/>
          </a:xfrm>
          <a:prstGeom prst="straightConnector1">
            <a:avLst/>
          </a:prstGeom>
          <a:noFill/>
          <a:ln cap="flat" cmpd="sng" w="9525">
            <a:solidFill>
              <a:srgbClr val="3896D2"/>
            </a:solidFill>
            <a:prstDash val="solid"/>
            <a:round/>
            <a:headEnd len="med" w="med" type="none"/>
            <a:tailEnd len="med" w="med" type="triangle"/>
          </a:ln>
        </p:spPr>
      </p:cxnSp>
      <p:sp>
        <p:nvSpPr>
          <p:cNvPr id="1355" name="Google Shape;1355;p148"/>
          <p:cNvSpPr/>
          <p:nvPr/>
        </p:nvSpPr>
        <p:spPr>
          <a:xfrm>
            <a:off x="4886150" y="25111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149"/>
          <p:cNvSpPr txBox="1"/>
          <p:nvPr>
            <p:ph type="title"/>
          </p:nvPr>
        </p:nvSpPr>
        <p:spPr>
          <a:xfrm>
            <a:off x="311700" y="1592700"/>
            <a:ext cx="4959300" cy="10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61" name="Google Shape;1361;p149"/>
          <p:cNvPicPr preferRelativeResize="0"/>
          <p:nvPr/>
        </p:nvPicPr>
        <p:blipFill>
          <a:blip r:embed="rId3">
            <a:alphaModFix/>
          </a:blip>
          <a:stretch>
            <a:fillRect/>
          </a:stretch>
        </p:blipFill>
        <p:spPr>
          <a:xfrm>
            <a:off x="176549" y="0"/>
            <a:ext cx="6325350" cy="451437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50"/>
          <p:cNvSpPr txBox="1"/>
          <p:nvPr>
            <p:ph type="title"/>
          </p:nvPr>
        </p:nvSpPr>
        <p:spPr>
          <a:xfrm>
            <a:off x="311700" y="1592700"/>
            <a:ext cx="5613900" cy="106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67" name="Google Shape;1367;p150"/>
          <p:cNvPicPr preferRelativeResize="0"/>
          <p:nvPr/>
        </p:nvPicPr>
        <p:blipFill>
          <a:blip r:embed="rId3">
            <a:alphaModFix/>
          </a:blip>
          <a:stretch>
            <a:fillRect/>
          </a:stretch>
        </p:blipFill>
        <p:spPr>
          <a:xfrm>
            <a:off x="131400" y="140850"/>
            <a:ext cx="6381750" cy="3409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4"/>
          <p:cNvPicPr preferRelativeResize="0"/>
          <p:nvPr/>
        </p:nvPicPr>
        <p:blipFill>
          <a:blip r:embed="rId3">
            <a:alphaModFix/>
          </a:blip>
          <a:stretch>
            <a:fillRect/>
          </a:stretch>
        </p:blipFill>
        <p:spPr>
          <a:xfrm>
            <a:off x="1357313" y="0"/>
            <a:ext cx="6429374" cy="51435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151"/>
          <p:cNvSpPr txBox="1"/>
          <p:nvPr>
            <p:ph type="title"/>
          </p:nvPr>
        </p:nvSpPr>
        <p:spPr>
          <a:xfrm>
            <a:off x="311700" y="1592700"/>
            <a:ext cx="4092300" cy="150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73" name="Google Shape;1373;p151"/>
          <p:cNvPicPr preferRelativeResize="0"/>
          <p:nvPr/>
        </p:nvPicPr>
        <p:blipFill>
          <a:blip r:embed="rId3">
            <a:alphaModFix/>
          </a:blip>
          <a:stretch>
            <a:fillRect/>
          </a:stretch>
        </p:blipFill>
        <p:spPr>
          <a:xfrm>
            <a:off x="120724" y="85175"/>
            <a:ext cx="7131875" cy="43101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152"/>
          <p:cNvSpPr txBox="1"/>
          <p:nvPr>
            <p:ph type="title"/>
          </p:nvPr>
        </p:nvSpPr>
        <p:spPr>
          <a:xfrm>
            <a:off x="311700" y="1592700"/>
            <a:ext cx="5801100" cy="138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79" name="Google Shape;1379;p152"/>
          <p:cNvPicPr preferRelativeResize="0"/>
          <p:nvPr/>
        </p:nvPicPr>
        <p:blipFill>
          <a:blip r:embed="rId3">
            <a:alphaModFix/>
          </a:blip>
          <a:stretch>
            <a:fillRect/>
          </a:stretch>
        </p:blipFill>
        <p:spPr>
          <a:xfrm>
            <a:off x="127249" y="84800"/>
            <a:ext cx="6191325" cy="41745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53"/>
          <p:cNvSpPr txBox="1"/>
          <p:nvPr>
            <p:ph idx="4294967295" type="body"/>
          </p:nvPr>
        </p:nvSpPr>
        <p:spPr>
          <a:xfrm>
            <a:off x="170150" y="4063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BFS(int s) {</a:t>
            </a:r>
            <a:br>
              <a:rPr lang="en" sz="1400"/>
            </a:br>
            <a:r>
              <a:rPr lang="en" sz="1400"/>
              <a:t>    //visited, captured and parent initialized to 0, 0 and null</a:t>
            </a:r>
            <a:br>
              <a:rPr lang="en" sz="1400"/>
            </a:br>
            <a:r>
              <a:rPr lang="en" sz="1400"/>
              <a:t>    captured[s] = 1; visited[s] = 1</a:t>
            </a:r>
            <a:br>
              <a:rPr lang="en" sz="1400"/>
            </a:br>
            <a:br>
              <a:rPr lang="en" sz="1400"/>
            </a:br>
            <a:r>
              <a:rPr lang="en" sz="1400"/>
              <a:t>     q = new Queue(); q.push(s);</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then </a:t>
            </a:r>
            <a:br>
              <a:rPr lang="en" sz="1400"/>
            </a:br>
            <a:r>
              <a:rPr lang="en" sz="1400"/>
              <a:t>	            visited[w] = 1; parent[w] = v;</a:t>
            </a:r>
            <a:br>
              <a:rPr lang="en" sz="1400"/>
            </a:br>
            <a:r>
              <a:rPr lang="en" sz="1400"/>
              <a:t>		   q.push(w);</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
        <p:nvSpPr>
          <p:cNvPr id="1385" name="Google Shape;1385;p153"/>
          <p:cNvSpPr txBox="1"/>
          <p:nvPr>
            <p:ph type="title"/>
          </p:nvPr>
        </p:nvSpPr>
        <p:spPr>
          <a:xfrm>
            <a:off x="311700" y="-4409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386" name="Google Shape;1386;p153"/>
          <p:cNvSpPr/>
          <p:nvPr/>
        </p:nvSpPr>
        <p:spPr>
          <a:xfrm>
            <a:off x="4425550" y="13153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53"/>
          <p:cNvSpPr/>
          <p:nvPr/>
        </p:nvSpPr>
        <p:spPr>
          <a:xfrm>
            <a:off x="6763675" y="10867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8" name="Google Shape;1388;p153"/>
          <p:cNvCxnSpPr/>
          <p:nvPr/>
        </p:nvCxnSpPr>
        <p:spPr>
          <a:xfrm>
            <a:off x="6415950" y="967325"/>
            <a:ext cx="0" cy="3360000"/>
          </a:xfrm>
          <a:prstGeom prst="straightConnector1">
            <a:avLst/>
          </a:prstGeom>
          <a:noFill/>
          <a:ln cap="flat" cmpd="sng" w="38100">
            <a:solidFill>
              <a:schemeClr val="lt1"/>
            </a:solidFill>
            <a:prstDash val="solid"/>
            <a:round/>
            <a:headEnd len="med" w="med" type="none"/>
            <a:tailEnd len="med" w="med" type="none"/>
          </a:ln>
        </p:spPr>
      </p:cxnSp>
      <p:sp>
        <p:nvSpPr>
          <p:cNvPr id="1389" name="Google Shape;1389;p153"/>
          <p:cNvSpPr txBox="1"/>
          <p:nvPr/>
        </p:nvSpPr>
        <p:spPr>
          <a:xfrm>
            <a:off x="4675925" y="40991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390" name="Google Shape;1390;p153"/>
          <p:cNvSpPr txBox="1"/>
          <p:nvPr/>
        </p:nvSpPr>
        <p:spPr>
          <a:xfrm>
            <a:off x="6763675" y="364220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1391" name="Google Shape;1391;p153"/>
          <p:cNvCxnSpPr/>
          <p:nvPr/>
        </p:nvCxnSpPr>
        <p:spPr>
          <a:xfrm flipH="1" rot="10800000">
            <a:off x="5654600" y="2300125"/>
            <a:ext cx="1489800" cy="59100"/>
          </a:xfrm>
          <a:prstGeom prst="straightConnector1">
            <a:avLst/>
          </a:prstGeom>
          <a:noFill/>
          <a:ln cap="flat" cmpd="sng" w="9525">
            <a:solidFill>
              <a:srgbClr val="3896D2"/>
            </a:solidFill>
            <a:prstDash val="solid"/>
            <a:round/>
            <a:headEnd len="med" w="med" type="none"/>
            <a:tailEnd len="med" w="med" type="triangle"/>
          </a:ln>
        </p:spPr>
      </p:cxnSp>
      <p:cxnSp>
        <p:nvCxnSpPr>
          <p:cNvPr id="1392" name="Google Shape;1392;p153"/>
          <p:cNvCxnSpPr/>
          <p:nvPr/>
        </p:nvCxnSpPr>
        <p:spPr>
          <a:xfrm>
            <a:off x="5698075" y="2598450"/>
            <a:ext cx="1609500" cy="419400"/>
          </a:xfrm>
          <a:prstGeom prst="straightConnector1">
            <a:avLst/>
          </a:prstGeom>
          <a:noFill/>
          <a:ln cap="flat" cmpd="sng" w="9525">
            <a:solidFill>
              <a:srgbClr val="3896D2"/>
            </a:solidFill>
            <a:prstDash val="solid"/>
            <a:round/>
            <a:headEnd len="med" w="med" type="none"/>
            <a:tailEnd len="med" w="med" type="triangle"/>
          </a:ln>
        </p:spPr>
      </p:cxnSp>
      <p:sp>
        <p:nvSpPr>
          <p:cNvPr id="1393" name="Google Shape;1393;p153"/>
          <p:cNvSpPr/>
          <p:nvPr/>
        </p:nvSpPr>
        <p:spPr>
          <a:xfrm>
            <a:off x="4886150" y="23587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pic>
        <p:nvPicPr>
          <p:cNvPr id="1398" name="Google Shape;1398;p154"/>
          <p:cNvPicPr preferRelativeResize="0"/>
          <p:nvPr/>
        </p:nvPicPr>
        <p:blipFill>
          <a:blip r:embed="rId3">
            <a:alphaModFix/>
          </a:blip>
          <a:stretch>
            <a:fillRect/>
          </a:stretch>
        </p:blipFill>
        <p:spPr>
          <a:xfrm>
            <a:off x="285750" y="333375"/>
            <a:ext cx="4286250" cy="4476750"/>
          </a:xfrm>
          <a:prstGeom prst="rect">
            <a:avLst/>
          </a:prstGeom>
          <a:noFill/>
          <a:ln>
            <a:noFill/>
          </a:ln>
        </p:spPr>
      </p:pic>
      <p:sp>
        <p:nvSpPr>
          <p:cNvPr id="1399" name="Google Shape;1399;p154"/>
          <p:cNvSpPr txBox="1"/>
          <p:nvPr/>
        </p:nvSpPr>
        <p:spPr>
          <a:xfrm>
            <a:off x="5132625" y="1065675"/>
            <a:ext cx="3729900" cy="26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Given a snake and ladder game, find the minimum number of throws required to win the game. </a:t>
            </a:r>
            <a:endParaRPr sz="3000">
              <a:solidFill>
                <a:srgbClr val="FFFFFF"/>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55"/>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Given n nodes labeled from 0 to n - 1 and a list of undirected edges (each edge is a pair of nodes), write a function to find the number of connected components in an undirected graph.</a:t>
            </a:r>
            <a:endParaRPr sz="3600"/>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156"/>
          <p:cNvSpPr txBox="1"/>
          <p:nvPr>
            <p:ph type="title"/>
          </p:nvPr>
        </p:nvSpPr>
        <p:spPr>
          <a:xfrm>
            <a:off x="159300" y="-5334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BFS</a:t>
            </a:r>
            <a:endParaRPr/>
          </a:p>
        </p:txBody>
      </p:sp>
      <p:sp>
        <p:nvSpPr>
          <p:cNvPr id="1410" name="Google Shape;1410;p156"/>
          <p:cNvSpPr txBox="1"/>
          <p:nvPr>
            <p:ph idx="4294967295" type="body"/>
          </p:nvPr>
        </p:nvSpPr>
        <p:spPr>
          <a:xfrm>
            <a:off x="4753200" y="630575"/>
            <a:ext cx="4022700" cy="45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rPr lang="en" sz="1400"/>
              <a:t>  void findComponents() {</a:t>
            </a:r>
            <a:br>
              <a:rPr lang="en" sz="1400"/>
            </a:br>
            <a:r>
              <a:rPr lang="en" sz="1400"/>
              <a:t>     </a:t>
            </a:r>
            <a:r>
              <a:rPr lang="en" sz="1400"/>
              <a:t>//visited, captured and parent are initialized to 0, 0 and null</a:t>
            </a:r>
            <a:br>
              <a:rPr lang="en" sz="1400"/>
            </a:br>
            <a:r>
              <a:rPr lang="en" sz="1400"/>
              <a:t>     component = 0 </a:t>
            </a:r>
            <a:br>
              <a:rPr lang="en" sz="1400"/>
            </a:br>
            <a:r>
              <a:rPr lang="en" sz="1400"/>
              <a:t>     </a:t>
            </a:r>
            <a:r>
              <a:rPr lang="en" sz="1400"/>
              <a:t>f</a:t>
            </a:r>
            <a:r>
              <a:rPr lang="en" sz="1400"/>
              <a:t>or i in 1 to V:</a:t>
            </a:r>
            <a:br>
              <a:rPr lang="en" sz="1400"/>
            </a:br>
            <a:r>
              <a:rPr lang="en" sz="1400"/>
              <a:t>          </a:t>
            </a:r>
            <a:r>
              <a:rPr lang="en" sz="1400"/>
              <a:t>i</a:t>
            </a:r>
            <a:r>
              <a:rPr lang="en" sz="1400"/>
              <a:t>f visited[i] = 0:</a:t>
            </a:r>
            <a:br>
              <a:rPr lang="en" sz="1400"/>
            </a:br>
            <a:r>
              <a:rPr lang="en" sz="1400"/>
              <a:t>	      </a:t>
            </a:r>
            <a:r>
              <a:rPr lang="en" sz="1400"/>
              <a:t>c</a:t>
            </a:r>
            <a:r>
              <a:rPr lang="en" sz="1400"/>
              <a:t>omponent++ //start new component</a:t>
            </a:r>
            <a:br>
              <a:rPr lang="en" sz="1400"/>
            </a:br>
            <a:r>
              <a:rPr lang="en" sz="1400"/>
              <a:t>               BFS(i, component) </a:t>
            </a:r>
            <a:endParaRPr sz="1400"/>
          </a:p>
          <a:p>
            <a:pPr indent="0" lvl="0" marL="0" rtl="0" algn="l">
              <a:spcBef>
                <a:spcPts val="1600"/>
              </a:spcBef>
              <a:spcAft>
                <a:spcPts val="0"/>
              </a:spcAft>
              <a:buNone/>
            </a:pPr>
            <a:r>
              <a:rPr lang="en" sz="1400"/>
              <a:t>      return component</a:t>
            </a:r>
            <a:br>
              <a:rPr lang="en" sz="1400"/>
            </a:br>
            <a:r>
              <a:rPr lang="en" sz="1400"/>
              <a:t>}</a:t>
            </a:r>
            <a:endParaRPr sz="1400"/>
          </a:p>
          <a:p>
            <a:pPr indent="0" lvl="0" marL="0" rtl="0" algn="l">
              <a:spcBef>
                <a:spcPts val="1600"/>
              </a:spcBef>
              <a:spcAft>
                <a:spcPts val="1600"/>
              </a:spcAft>
              <a:buNone/>
            </a:pPr>
            <a:r>
              <a:rPr lang="en" sz="1400"/>
              <a:t>}</a:t>
            </a:r>
            <a:endParaRPr sz="1400"/>
          </a:p>
        </p:txBody>
      </p:sp>
      <p:sp>
        <p:nvSpPr>
          <p:cNvPr id="1411" name="Google Shape;1411;p156"/>
          <p:cNvSpPr txBox="1"/>
          <p:nvPr>
            <p:ph idx="4294967295" type="body"/>
          </p:nvPr>
        </p:nvSpPr>
        <p:spPr>
          <a:xfrm>
            <a:off x="333600" y="521450"/>
            <a:ext cx="4022700" cy="451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void BFS(int s, </a:t>
            </a:r>
            <a:r>
              <a:rPr b="1" lang="en" sz="1400"/>
              <a:t>int c</a:t>
            </a:r>
            <a:r>
              <a:rPr lang="en" sz="1400"/>
              <a:t>) {</a:t>
            </a:r>
            <a:br>
              <a:rPr lang="en" sz="1400"/>
            </a:br>
            <a:br>
              <a:rPr lang="en" sz="1400"/>
            </a:br>
            <a:r>
              <a:rPr lang="en" sz="1400"/>
              <a:t>    captured[s] = 1; </a:t>
            </a:r>
            <a:r>
              <a:rPr b="1" lang="en" sz="1400"/>
              <a:t>visited[s] = c</a:t>
            </a:r>
            <a:br>
              <a:rPr lang="en" sz="1400"/>
            </a:br>
            <a:br>
              <a:rPr lang="en" sz="1400"/>
            </a:br>
            <a:r>
              <a:rPr lang="en" sz="1400"/>
              <a:t>     q = new Queue(); q.push(s);</a:t>
            </a:r>
            <a:br>
              <a:rPr lang="en" sz="1400"/>
            </a:br>
            <a:r>
              <a:rPr lang="en" sz="1400"/>
              <a:t>     while not isEmpty(q): //capture the next vertex</a:t>
            </a:r>
            <a:br>
              <a:rPr lang="en" sz="1400"/>
            </a:br>
            <a:r>
              <a:rPr lang="en" sz="1400"/>
              <a:t>	   v = q.pop()</a:t>
            </a:r>
            <a:br>
              <a:rPr lang="en" sz="1400"/>
            </a:br>
            <a:r>
              <a:rPr lang="en" sz="1400"/>
              <a:t>	   captured[v] = 1</a:t>
            </a:r>
            <a:br>
              <a:rPr lang="en" sz="1400"/>
            </a:br>
            <a:r>
              <a:rPr lang="en" sz="1400"/>
              <a:t>	   for w in Adjlist[v]:</a:t>
            </a:r>
            <a:br>
              <a:rPr lang="en" sz="1400"/>
            </a:br>
            <a:r>
              <a:rPr lang="en" sz="1400"/>
              <a:t>		if visited[w] == 0 then </a:t>
            </a:r>
            <a:br>
              <a:rPr lang="en" sz="1400"/>
            </a:br>
            <a:r>
              <a:rPr lang="en" sz="1400"/>
              <a:t>	            </a:t>
            </a:r>
            <a:r>
              <a:rPr b="1" lang="en" sz="1400"/>
              <a:t>visited[w] = c</a:t>
            </a:r>
            <a:r>
              <a:rPr lang="en" sz="1400"/>
              <a:t>; parent[w] = v;</a:t>
            </a:r>
            <a:br>
              <a:rPr lang="en" sz="1400"/>
            </a:br>
            <a:r>
              <a:rPr lang="en" sz="1400"/>
              <a:t>		   q.push(w);  </a:t>
            </a:r>
            <a:br>
              <a:rPr lang="en" sz="1400"/>
            </a:br>
            <a:r>
              <a:rPr lang="en" sz="1400"/>
              <a:t>}</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57"/>
          <p:cNvSpPr txBox="1"/>
          <p:nvPr>
            <p:ph type="title"/>
          </p:nvPr>
        </p:nvSpPr>
        <p:spPr>
          <a:xfrm>
            <a:off x="-1210075" y="1694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17" name="Google Shape;1417;p157"/>
          <p:cNvPicPr preferRelativeResize="0"/>
          <p:nvPr/>
        </p:nvPicPr>
        <p:blipFill>
          <a:blip r:embed="rId3">
            <a:alphaModFix/>
          </a:blip>
          <a:stretch>
            <a:fillRect/>
          </a:stretch>
        </p:blipFill>
        <p:spPr>
          <a:xfrm>
            <a:off x="109900" y="93013"/>
            <a:ext cx="6781800" cy="41243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158"/>
          <p:cNvSpPr txBox="1"/>
          <p:nvPr>
            <p:ph type="title"/>
          </p:nvPr>
        </p:nvSpPr>
        <p:spPr>
          <a:xfrm>
            <a:off x="311700" y="1592700"/>
            <a:ext cx="5299500" cy="150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23" name="Google Shape;1423;p158"/>
          <p:cNvPicPr preferRelativeResize="0"/>
          <p:nvPr/>
        </p:nvPicPr>
        <p:blipFill>
          <a:blip r:embed="rId3">
            <a:alphaModFix/>
          </a:blip>
          <a:stretch>
            <a:fillRect/>
          </a:stretch>
        </p:blipFill>
        <p:spPr>
          <a:xfrm>
            <a:off x="63638" y="217825"/>
            <a:ext cx="6772275" cy="40957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59"/>
          <p:cNvSpPr/>
          <p:nvPr/>
        </p:nvSpPr>
        <p:spPr>
          <a:xfrm>
            <a:off x="2516025" y="14332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Eulerian cycle or path problem</a:t>
            </a:r>
            <a:endParaRPr/>
          </a:p>
        </p:txBody>
      </p:sp>
      <p:sp>
        <p:nvSpPr>
          <p:cNvPr id="1429" name="Google Shape;1429;p159"/>
          <p:cNvSpPr/>
          <p:nvPr/>
        </p:nvSpPr>
        <p:spPr>
          <a:xfrm>
            <a:off x="2516025" y="724550"/>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representations</a:t>
            </a:r>
            <a:endParaRPr/>
          </a:p>
        </p:txBody>
      </p:sp>
      <p:cxnSp>
        <p:nvCxnSpPr>
          <p:cNvPr id="1430" name="Google Shape;1430;p159"/>
          <p:cNvCxnSpPr>
            <a:stCxn id="1428" idx="2"/>
            <a:endCxn id="1429" idx="0"/>
          </p:cNvCxnSpPr>
          <p:nvPr/>
        </p:nvCxnSpPr>
        <p:spPr>
          <a:xfrm>
            <a:off x="3901425" y="517425"/>
            <a:ext cx="0" cy="207000"/>
          </a:xfrm>
          <a:prstGeom prst="straightConnector1">
            <a:avLst/>
          </a:prstGeom>
          <a:noFill/>
          <a:ln cap="flat" cmpd="sng" w="9525">
            <a:solidFill>
              <a:schemeClr val="lt1"/>
            </a:solidFill>
            <a:prstDash val="solid"/>
            <a:round/>
            <a:headEnd len="med" w="med" type="none"/>
            <a:tailEnd len="med" w="med" type="triangle"/>
          </a:ln>
        </p:spPr>
      </p:cxnSp>
      <p:sp>
        <p:nvSpPr>
          <p:cNvPr id="1431" name="Google Shape;1431;p159"/>
          <p:cNvSpPr/>
          <p:nvPr/>
        </p:nvSpPr>
        <p:spPr>
          <a:xfrm>
            <a:off x="2516025" y="130577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General graph traversal</a:t>
            </a:r>
            <a:endParaRPr/>
          </a:p>
        </p:txBody>
      </p:sp>
      <p:cxnSp>
        <p:nvCxnSpPr>
          <p:cNvPr id="1432" name="Google Shape;1432;p159"/>
          <p:cNvCxnSpPr>
            <a:stCxn id="1429" idx="2"/>
            <a:endCxn id="1431" idx="0"/>
          </p:cNvCxnSpPr>
          <p:nvPr/>
        </p:nvCxnSpPr>
        <p:spPr>
          <a:xfrm>
            <a:off x="3901425" y="1098650"/>
            <a:ext cx="0" cy="207000"/>
          </a:xfrm>
          <a:prstGeom prst="straightConnector1">
            <a:avLst/>
          </a:prstGeom>
          <a:noFill/>
          <a:ln cap="flat" cmpd="sng" w="9525">
            <a:solidFill>
              <a:schemeClr val="lt1"/>
            </a:solidFill>
            <a:prstDash val="solid"/>
            <a:round/>
            <a:headEnd len="med" w="med" type="none"/>
            <a:tailEnd len="med" w="med" type="triangle"/>
          </a:ln>
        </p:spPr>
      </p:cxnSp>
      <p:sp>
        <p:nvSpPr>
          <p:cNvPr id="1433" name="Google Shape;1433;p159"/>
          <p:cNvSpPr/>
          <p:nvPr/>
        </p:nvSpPr>
        <p:spPr>
          <a:xfrm>
            <a:off x="573275" y="2022375"/>
            <a:ext cx="8919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a:t>
            </a:r>
            <a:endParaRPr/>
          </a:p>
        </p:txBody>
      </p:sp>
      <p:sp>
        <p:nvSpPr>
          <p:cNvPr id="1434" name="Google Shape;1434;p159"/>
          <p:cNvSpPr/>
          <p:nvPr/>
        </p:nvSpPr>
        <p:spPr>
          <a:xfrm>
            <a:off x="43070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a:t>
            </a:r>
            <a:endParaRPr/>
          </a:p>
        </p:txBody>
      </p:sp>
      <p:sp>
        <p:nvSpPr>
          <p:cNvPr id="1435" name="Google Shape;1435;p159"/>
          <p:cNvSpPr/>
          <p:nvPr/>
        </p:nvSpPr>
        <p:spPr>
          <a:xfrm>
            <a:off x="1692675" y="2022375"/>
            <a:ext cx="11943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a:t>
            </a:r>
            <a:endParaRPr/>
          </a:p>
        </p:txBody>
      </p:sp>
      <p:sp>
        <p:nvSpPr>
          <p:cNvPr id="1436" name="Google Shape;1436;p159"/>
          <p:cNvSpPr/>
          <p:nvPr/>
        </p:nvSpPr>
        <p:spPr>
          <a:xfrm>
            <a:off x="31640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a:t>
            </a:r>
            <a:endParaRPr/>
          </a:p>
        </p:txBody>
      </p:sp>
      <p:sp>
        <p:nvSpPr>
          <p:cNvPr id="1437" name="Google Shape;1437;p159"/>
          <p:cNvSpPr/>
          <p:nvPr/>
        </p:nvSpPr>
        <p:spPr>
          <a:xfrm>
            <a:off x="55262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Best-first</a:t>
            </a:r>
            <a:endParaRPr/>
          </a:p>
        </p:txBody>
      </p:sp>
      <p:cxnSp>
        <p:nvCxnSpPr>
          <p:cNvPr id="1438" name="Google Shape;1438;p159"/>
          <p:cNvCxnSpPr>
            <a:endCxn id="1433" idx="0"/>
          </p:cNvCxnSpPr>
          <p:nvPr/>
        </p:nvCxnSpPr>
        <p:spPr>
          <a:xfrm flipH="1">
            <a:off x="1019225" y="1680075"/>
            <a:ext cx="1640100" cy="342300"/>
          </a:xfrm>
          <a:prstGeom prst="straightConnector1">
            <a:avLst/>
          </a:prstGeom>
          <a:noFill/>
          <a:ln cap="flat" cmpd="sng" w="9525">
            <a:solidFill>
              <a:schemeClr val="lt1"/>
            </a:solidFill>
            <a:prstDash val="solid"/>
            <a:round/>
            <a:headEnd len="med" w="med" type="none"/>
            <a:tailEnd len="med" w="med" type="triangle"/>
          </a:ln>
        </p:spPr>
      </p:cxnSp>
      <p:cxnSp>
        <p:nvCxnSpPr>
          <p:cNvPr id="1439" name="Google Shape;1439;p159"/>
          <p:cNvCxnSpPr>
            <a:endCxn id="1435" idx="0"/>
          </p:cNvCxnSpPr>
          <p:nvPr/>
        </p:nvCxnSpPr>
        <p:spPr>
          <a:xfrm flipH="1">
            <a:off x="2289825" y="1695975"/>
            <a:ext cx="823500" cy="326400"/>
          </a:xfrm>
          <a:prstGeom prst="straightConnector1">
            <a:avLst/>
          </a:prstGeom>
          <a:noFill/>
          <a:ln cap="flat" cmpd="sng" w="9525">
            <a:solidFill>
              <a:schemeClr val="lt1"/>
            </a:solidFill>
            <a:prstDash val="solid"/>
            <a:round/>
            <a:headEnd len="med" w="med" type="none"/>
            <a:tailEnd len="med" w="med" type="triangle"/>
          </a:ln>
        </p:spPr>
      </p:cxnSp>
      <p:cxnSp>
        <p:nvCxnSpPr>
          <p:cNvPr id="1440" name="Google Shape;1440;p159"/>
          <p:cNvCxnSpPr>
            <a:endCxn id="1436" idx="0"/>
          </p:cNvCxnSpPr>
          <p:nvPr/>
        </p:nvCxnSpPr>
        <p:spPr>
          <a:xfrm flipH="1">
            <a:off x="3610025" y="1695975"/>
            <a:ext cx="36600" cy="326400"/>
          </a:xfrm>
          <a:prstGeom prst="straightConnector1">
            <a:avLst/>
          </a:prstGeom>
          <a:noFill/>
          <a:ln cap="flat" cmpd="sng" w="9525">
            <a:solidFill>
              <a:schemeClr val="lt1"/>
            </a:solidFill>
            <a:prstDash val="solid"/>
            <a:round/>
            <a:headEnd len="med" w="med" type="none"/>
            <a:tailEnd len="med" w="med" type="triangle"/>
          </a:ln>
        </p:spPr>
      </p:cxnSp>
      <p:cxnSp>
        <p:nvCxnSpPr>
          <p:cNvPr id="1441" name="Google Shape;1441;p159"/>
          <p:cNvCxnSpPr>
            <a:endCxn id="1434" idx="0"/>
          </p:cNvCxnSpPr>
          <p:nvPr/>
        </p:nvCxnSpPr>
        <p:spPr>
          <a:xfrm>
            <a:off x="4395125" y="1687875"/>
            <a:ext cx="357900" cy="334500"/>
          </a:xfrm>
          <a:prstGeom prst="straightConnector1">
            <a:avLst/>
          </a:prstGeom>
          <a:noFill/>
          <a:ln cap="flat" cmpd="sng" w="9525">
            <a:solidFill>
              <a:schemeClr val="lt1"/>
            </a:solidFill>
            <a:prstDash val="solid"/>
            <a:round/>
            <a:headEnd len="med" w="med" type="none"/>
            <a:tailEnd len="med" w="med" type="triangle"/>
          </a:ln>
        </p:spPr>
      </p:cxnSp>
      <p:cxnSp>
        <p:nvCxnSpPr>
          <p:cNvPr id="1442" name="Google Shape;1442;p159"/>
          <p:cNvCxnSpPr>
            <a:endCxn id="1437" idx="0"/>
          </p:cNvCxnSpPr>
          <p:nvPr/>
        </p:nvCxnSpPr>
        <p:spPr>
          <a:xfrm>
            <a:off x="4960325" y="1687875"/>
            <a:ext cx="1011900" cy="334500"/>
          </a:xfrm>
          <a:prstGeom prst="straightConnector1">
            <a:avLst/>
          </a:prstGeom>
          <a:noFill/>
          <a:ln cap="flat" cmpd="sng" w="9525">
            <a:solidFill>
              <a:schemeClr val="lt1"/>
            </a:solidFill>
            <a:prstDash val="solid"/>
            <a:round/>
            <a:headEnd len="med" w="med" type="none"/>
            <a:tailEnd len="med" w="med" type="triangle"/>
          </a:ln>
        </p:spPr>
      </p:cxnSp>
      <p:sp>
        <p:nvSpPr>
          <p:cNvPr id="1443" name="Google Shape;1443;p159"/>
          <p:cNvSpPr/>
          <p:nvPr/>
        </p:nvSpPr>
        <p:spPr>
          <a:xfrm>
            <a:off x="374100" y="2945975"/>
            <a:ext cx="1194300" cy="6291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bipartite</a:t>
            </a:r>
            <a:endParaRPr/>
          </a:p>
        </p:txBody>
      </p:sp>
      <p:sp>
        <p:nvSpPr>
          <p:cNvPr id="1444" name="Google Shape;1444;p159"/>
          <p:cNvSpPr/>
          <p:nvPr/>
        </p:nvSpPr>
        <p:spPr>
          <a:xfrm>
            <a:off x="1898100" y="2945975"/>
            <a:ext cx="1640100" cy="6291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connected</a:t>
            </a:r>
            <a:br>
              <a:rPr lang="en"/>
            </a:br>
            <a:r>
              <a:rPr lang="en"/>
              <a:t>components</a:t>
            </a:r>
            <a:endParaRPr/>
          </a:p>
        </p:txBody>
      </p:sp>
      <p:cxnSp>
        <p:nvCxnSpPr>
          <p:cNvPr id="1445" name="Google Shape;1445;p159"/>
          <p:cNvCxnSpPr>
            <a:stCxn id="1433" idx="4"/>
            <a:endCxn id="1443" idx="0"/>
          </p:cNvCxnSpPr>
          <p:nvPr/>
        </p:nvCxnSpPr>
        <p:spPr>
          <a:xfrm flipH="1">
            <a:off x="971225" y="2571675"/>
            <a:ext cx="48000" cy="374400"/>
          </a:xfrm>
          <a:prstGeom prst="straightConnector1">
            <a:avLst/>
          </a:prstGeom>
          <a:noFill/>
          <a:ln cap="flat" cmpd="sng" w="9525">
            <a:solidFill>
              <a:schemeClr val="lt1"/>
            </a:solidFill>
            <a:prstDash val="solid"/>
            <a:round/>
            <a:headEnd len="med" w="med" type="none"/>
            <a:tailEnd len="med" w="med" type="triangle"/>
          </a:ln>
        </p:spPr>
      </p:cxnSp>
      <p:cxnSp>
        <p:nvCxnSpPr>
          <p:cNvPr id="1446" name="Google Shape;1446;p159"/>
          <p:cNvCxnSpPr>
            <a:stCxn id="1433" idx="5"/>
          </p:cNvCxnSpPr>
          <p:nvPr/>
        </p:nvCxnSpPr>
        <p:spPr>
          <a:xfrm>
            <a:off x="1334559" y="2491232"/>
            <a:ext cx="1181400" cy="454800"/>
          </a:xfrm>
          <a:prstGeom prst="straightConnector1">
            <a:avLst/>
          </a:prstGeom>
          <a:noFill/>
          <a:ln cap="flat" cmpd="sng" w="9525">
            <a:solidFill>
              <a:schemeClr val="lt1"/>
            </a:solidFill>
            <a:prstDash val="solid"/>
            <a:round/>
            <a:headEnd len="med" w="med" type="none"/>
            <a:tailEnd len="med" w="med" type="triangle"/>
          </a:ln>
        </p:spPr>
      </p:cxnSp>
      <p:cxnSp>
        <p:nvCxnSpPr>
          <p:cNvPr id="1447" name="Google Shape;1447;p159"/>
          <p:cNvCxnSpPr>
            <a:stCxn id="1434" idx="4"/>
            <a:endCxn id="1444" idx="0"/>
          </p:cNvCxnSpPr>
          <p:nvPr/>
        </p:nvCxnSpPr>
        <p:spPr>
          <a:xfrm flipH="1">
            <a:off x="2718125" y="2571675"/>
            <a:ext cx="2034900" cy="374400"/>
          </a:xfrm>
          <a:prstGeom prst="straightConnector1">
            <a:avLst/>
          </a:prstGeom>
          <a:noFill/>
          <a:ln cap="flat" cmpd="sng" w="9525">
            <a:solidFill>
              <a:schemeClr val="lt1"/>
            </a:solidFill>
            <a:prstDash val="solid"/>
            <a:round/>
            <a:headEnd len="med" w="med" type="none"/>
            <a:tailEnd len="med" w="med" type="triangle"/>
          </a:ln>
        </p:spPr>
      </p:cxnSp>
      <p:sp>
        <p:nvSpPr>
          <p:cNvPr id="1448" name="Google Shape;1448;p159"/>
          <p:cNvSpPr/>
          <p:nvPr/>
        </p:nvSpPr>
        <p:spPr>
          <a:xfrm>
            <a:off x="67454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1449" name="Google Shape;1449;p159"/>
          <p:cNvCxnSpPr>
            <a:stCxn id="1437" idx="6"/>
            <a:endCxn id="1448" idx="2"/>
          </p:cNvCxnSpPr>
          <p:nvPr/>
        </p:nvCxnSpPr>
        <p:spPr>
          <a:xfrm>
            <a:off x="6418175" y="2297025"/>
            <a:ext cx="327300" cy="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60"/>
          <p:cNvSpPr txBox="1"/>
          <p:nvPr>
            <p:ph type="title"/>
          </p:nvPr>
        </p:nvSpPr>
        <p:spPr>
          <a:xfrm>
            <a:off x="311700" y="-364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Different policies</a:t>
            </a:r>
            <a:endParaRPr/>
          </a:p>
        </p:txBody>
      </p:sp>
      <p:sp>
        <p:nvSpPr>
          <p:cNvPr id="1455" name="Google Shape;1455;p160"/>
          <p:cNvSpPr/>
          <p:nvPr/>
        </p:nvSpPr>
        <p:spPr>
          <a:xfrm>
            <a:off x="4425550" y="13915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60"/>
          <p:cNvSpPr/>
          <p:nvPr/>
        </p:nvSpPr>
        <p:spPr>
          <a:xfrm>
            <a:off x="6763675" y="1162975"/>
            <a:ext cx="1740300" cy="2740200"/>
          </a:xfrm>
          <a:prstGeom prst="flowChartConnec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7" name="Google Shape;1457;p160"/>
          <p:cNvCxnSpPr/>
          <p:nvPr/>
        </p:nvCxnSpPr>
        <p:spPr>
          <a:xfrm>
            <a:off x="6415950" y="1043525"/>
            <a:ext cx="0" cy="3360000"/>
          </a:xfrm>
          <a:prstGeom prst="straightConnector1">
            <a:avLst/>
          </a:prstGeom>
          <a:noFill/>
          <a:ln cap="flat" cmpd="sng" w="38100">
            <a:solidFill>
              <a:schemeClr val="lt1"/>
            </a:solidFill>
            <a:prstDash val="solid"/>
            <a:round/>
            <a:headEnd len="med" w="med" type="none"/>
            <a:tailEnd len="med" w="med" type="none"/>
          </a:ln>
        </p:spPr>
      </p:cxnSp>
      <p:sp>
        <p:nvSpPr>
          <p:cNvPr id="1458" name="Google Shape;1458;p160"/>
          <p:cNvSpPr txBox="1"/>
          <p:nvPr/>
        </p:nvSpPr>
        <p:spPr>
          <a:xfrm>
            <a:off x="4675925" y="4175300"/>
            <a:ext cx="1489800" cy="4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Captured</a:t>
            </a:r>
            <a:endParaRPr sz="2400">
              <a:solidFill>
                <a:srgbClr val="FFFFFF"/>
              </a:solidFill>
            </a:endParaRPr>
          </a:p>
        </p:txBody>
      </p:sp>
      <p:sp>
        <p:nvSpPr>
          <p:cNvPr id="1459" name="Google Shape;1459;p160"/>
          <p:cNvSpPr txBox="1"/>
          <p:nvPr/>
        </p:nvSpPr>
        <p:spPr>
          <a:xfrm>
            <a:off x="6763675" y="3695950"/>
            <a:ext cx="2316000" cy="2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Yet to capture</a:t>
            </a:r>
            <a:endParaRPr sz="2400">
              <a:solidFill>
                <a:srgbClr val="FFFFFF"/>
              </a:solidFill>
            </a:endParaRPr>
          </a:p>
        </p:txBody>
      </p:sp>
      <p:cxnSp>
        <p:nvCxnSpPr>
          <p:cNvPr id="1460" name="Google Shape;1460;p160"/>
          <p:cNvCxnSpPr/>
          <p:nvPr/>
        </p:nvCxnSpPr>
        <p:spPr>
          <a:xfrm flipH="1" rot="10800000">
            <a:off x="5654600" y="2376325"/>
            <a:ext cx="1489800" cy="59100"/>
          </a:xfrm>
          <a:prstGeom prst="straightConnector1">
            <a:avLst/>
          </a:prstGeom>
          <a:noFill/>
          <a:ln cap="flat" cmpd="sng" w="9525">
            <a:solidFill>
              <a:srgbClr val="3896D2"/>
            </a:solidFill>
            <a:prstDash val="solid"/>
            <a:round/>
            <a:headEnd len="med" w="med" type="none"/>
            <a:tailEnd len="med" w="med" type="triangle"/>
          </a:ln>
        </p:spPr>
      </p:cxnSp>
      <p:cxnSp>
        <p:nvCxnSpPr>
          <p:cNvPr id="1461" name="Google Shape;1461;p160"/>
          <p:cNvCxnSpPr/>
          <p:nvPr/>
        </p:nvCxnSpPr>
        <p:spPr>
          <a:xfrm>
            <a:off x="5698075" y="2674650"/>
            <a:ext cx="1609500" cy="419400"/>
          </a:xfrm>
          <a:prstGeom prst="straightConnector1">
            <a:avLst/>
          </a:prstGeom>
          <a:noFill/>
          <a:ln cap="flat" cmpd="sng" w="9525">
            <a:solidFill>
              <a:srgbClr val="3896D2"/>
            </a:solidFill>
            <a:prstDash val="solid"/>
            <a:round/>
            <a:headEnd len="med" w="med" type="none"/>
            <a:tailEnd len="med" w="med" type="triangle"/>
          </a:ln>
        </p:spPr>
      </p:cxnSp>
      <p:sp>
        <p:nvSpPr>
          <p:cNvPr id="1462" name="Google Shape;1462;p160"/>
          <p:cNvSpPr/>
          <p:nvPr/>
        </p:nvSpPr>
        <p:spPr>
          <a:xfrm>
            <a:off x="4886150" y="2434925"/>
            <a:ext cx="358800" cy="282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a:t>
            </a:r>
            <a:endParaRPr/>
          </a:p>
        </p:txBody>
      </p:sp>
      <p:sp>
        <p:nvSpPr>
          <p:cNvPr id="1463" name="Google Shape;1463;p160"/>
          <p:cNvSpPr txBox="1"/>
          <p:nvPr>
            <p:ph idx="4294967295" type="body"/>
          </p:nvPr>
        </p:nvSpPr>
        <p:spPr>
          <a:xfrm>
            <a:off x="311700" y="1176150"/>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CCCCCC"/>
                </a:solidFill>
              </a:rPr>
              <a:t>class Graph {</a:t>
            </a:r>
            <a:endParaRPr sz="1400">
              <a:solidFill>
                <a:srgbClr val="CCCCCC"/>
              </a:solidFill>
            </a:endParaRPr>
          </a:p>
          <a:p>
            <a:pPr indent="0" lvl="0" marL="0" rtl="0" algn="l">
              <a:spcBef>
                <a:spcPts val="1600"/>
              </a:spcBef>
              <a:spcAft>
                <a:spcPts val="0"/>
              </a:spcAft>
              <a:buNone/>
            </a:pPr>
            <a:r>
              <a:rPr lang="en" sz="1400">
                <a:solidFill>
                  <a:srgbClr val="CCCCCC"/>
                </a:solidFill>
              </a:rPr>
              <a:t>  void search(int s) {</a:t>
            </a:r>
            <a:br>
              <a:rPr lang="en" sz="1400">
                <a:solidFill>
                  <a:srgbClr val="CCCCCC"/>
                </a:solidFill>
              </a:rPr>
            </a:br>
            <a:r>
              <a:rPr lang="en" sz="1400">
                <a:solidFill>
                  <a:srgbClr val="CCCCCC"/>
                </a:solidFill>
              </a:rPr>
              <a:t>    //captured and parent initialized to 0 and null</a:t>
            </a:r>
            <a:endParaRPr sz="1400">
              <a:solidFill>
                <a:srgbClr val="CCCCCC"/>
              </a:solidFill>
            </a:endParaRPr>
          </a:p>
          <a:p>
            <a:pPr indent="0" lvl="0" marL="0" rtl="0" algn="l">
              <a:spcBef>
                <a:spcPts val="1600"/>
              </a:spcBef>
              <a:spcAft>
                <a:spcPts val="0"/>
              </a:spcAft>
              <a:buNone/>
            </a:pPr>
            <a:r>
              <a:rPr lang="en" sz="1400">
                <a:solidFill>
                  <a:srgbClr val="CCCCCC"/>
                </a:solidFill>
              </a:rPr>
              <a:t>     captured[s] = 1</a:t>
            </a:r>
            <a:br>
              <a:rPr lang="en" sz="1400">
                <a:solidFill>
                  <a:srgbClr val="CCCCCC"/>
                </a:solidFill>
              </a:rPr>
            </a:br>
            <a:r>
              <a:rPr lang="en" sz="1400">
                <a:solidFill>
                  <a:srgbClr val="CCCCCC"/>
                </a:solidFill>
              </a:rPr>
              <a:t>     </a:t>
            </a:r>
            <a:r>
              <a:rPr b="1" lang="en" sz="1400">
                <a:solidFill>
                  <a:srgbClr val="3896D2"/>
                </a:solidFill>
              </a:rPr>
              <a:t>while there exists a fringe edge:</a:t>
            </a:r>
            <a:br>
              <a:rPr b="1" lang="en" sz="1400">
                <a:solidFill>
                  <a:srgbClr val="3896D2"/>
                </a:solidFill>
              </a:rPr>
            </a:br>
            <a:r>
              <a:rPr b="1" lang="en" sz="1400">
                <a:solidFill>
                  <a:srgbClr val="3896D2"/>
                </a:solidFill>
              </a:rPr>
              <a:t>	   pick one of them =&gt; (u,v)</a:t>
            </a:r>
            <a:br>
              <a:rPr b="1" lang="en" sz="1400">
                <a:solidFill>
                  <a:srgbClr val="A61C00"/>
                </a:solidFill>
              </a:rPr>
            </a:br>
            <a:r>
              <a:rPr lang="en" sz="1400">
                <a:solidFill>
                  <a:srgbClr val="CCCCCC"/>
                </a:solidFill>
              </a:rPr>
              <a:t>	   captured[v] = 1</a:t>
            </a:r>
            <a:br>
              <a:rPr lang="en" sz="1400">
                <a:solidFill>
                  <a:srgbClr val="CCCCCC"/>
                </a:solidFill>
              </a:rPr>
            </a:br>
            <a:r>
              <a:rPr lang="en" sz="1400">
                <a:solidFill>
                  <a:srgbClr val="CCCCCC"/>
                </a:solidFill>
              </a:rPr>
              <a:t>	   </a:t>
            </a:r>
            <a:r>
              <a:rPr b="1" lang="en" sz="1400">
                <a:solidFill>
                  <a:srgbClr val="CCCCCC"/>
                </a:solidFill>
              </a:rPr>
              <a:t>parent[v] = u</a:t>
            </a:r>
            <a:endParaRPr b="1" sz="1400">
              <a:solidFill>
                <a:srgbClr val="CCCCCC"/>
              </a:solidFill>
            </a:endParaRPr>
          </a:p>
          <a:p>
            <a:pPr indent="0" lvl="0" marL="0" rtl="0" algn="l">
              <a:spcBef>
                <a:spcPts val="1600"/>
              </a:spcBef>
              <a:spcAft>
                <a:spcPts val="0"/>
              </a:spcAft>
              <a:buNone/>
            </a:pPr>
            <a:r>
              <a:rPr lang="en" sz="1400">
                <a:solidFill>
                  <a:srgbClr val="CCCCCC"/>
                </a:solidFill>
              </a:rPr>
              <a:t>  }</a:t>
            </a:r>
            <a:endParaRPr sz="1400">
              <a:solidFill>
                <a:srgbClr val="CCCCCC"/>
              </a:solidFill>
            </a:endParaRPr>
          </a:p>
          <a:p>
            <a:pPr indent="0" lvl="0" marL="0" rtl="0" algn="l">
              <a:spcBef>
                <a:spcPts val="1600"/>
              </a:spcBef>
              <a:spcAft>
                <a:spcPts val="1600"/>
              </a:spcAft>
              <a:buNone/>
            </a:pPr>
            <a:r>
              <a:rPr lang="en" sz="1400"/>
              <a:t>}</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“This question is so banal, but seemed to me worthy of attention, in that neither geometry, nor algebra, nor the art of counting was sufficient to solve it. In view of this, it occurred to me to wonder whether it belonged to the geometry of position...”.</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 sz="2000">
                <a:solidFill>
                  <a:srgbClr val="FFFFFF"/>
                </a:solidFill>
              </a:rPr>
              <a:t>(Euler’s letter to an Italian mathematician)</a:t>
            </a:r>
            <a:endParaRPr sz="2000">
              <a:solidFill>
                <a:srgbClr val="FFFFFF"/>
              </a:solidFill>
            </a:endParaRPr>
          </a:p>
        </p:txBody>
      </p:sp>
      <p:pic>
        <p:nvPicPr>
          <p:cNvPr id="197" name="Google Shape;197;p35"/>
          <p:cNvPicPr preferRelativeResize="0"/>
          <p:nvPr/>
        </p:nvPicPr>
        <p:blipFill>
          <a:blip r:embed="rId3">
            <a:alphaModFix/>
          </a:blip>
          <a:stretch>
            <a:fillRect/>
          </a:stretch>
        </p:blipFill>
        <p:spPr>
          <a:xfrm>
            <a:off x="5473298" y="121175"/>
            <a:ext cx="3185974" cy="4146626"/>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61"/>
          <p:cNvSpPr txBox="1"/>
          <p:nvPr>
            <p:ph type="title"/>
          </p:nvPr>
        </p:nvSpPr>
        <p:spPr>
          <a:xfrm>
            <a:off x="311700" y="1592700"/>
            <a:ext cx="5282400" cy="105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69" name="Google Shape;1469;p161"/>
          <p:cNvPicPr preferRelativeResize="0"/>
          <p:nvPr/>
        </p:nvPicPr>
        <p:blipFill>
          <a:blip r:embed="rId3">
            <a:alphaModFix/>
          </a:blip>
          <a:stretch>
            <a:fillRect/>
          </a:stretch>
        </p:blipFill>
        <p:spPr>
          <a:xfrm>
            <a:off x="138475" y="72575"/>
            <a:ext cx="6724650" cy="42672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62"/>
          <p:cNvSpPr txBox="1"/>
          <p:nvPr>
            <p:ph type="title"/>
          </p:nvPr>
        </p:nvSpPr>
        <p:spPr>
          <a:xfrm>
            <a:off x="-1998600" y="10826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75" name="Google Shape;1475;p162"/>
          <p:cNvPicPr preferRelativeResize="0"/>
          <p:nvPr/>
        </p:nvPicPr>
        <p:blipFill>
          <a:blip r:embed="rId3">
            <a:alphaModFix/>
          </a:blip>
          <a:stretch>
            <a:fillRect/>
          </a:stretch>
        </p:blipFill>
        <p:spPr>
          <a:xfrm>
            <a:off x="54513" y="63013"/>
            <a:ext cx="6467475" cy="45243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163"/>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81" name="Google Shape;1481;p163"/>
          <p:cNvPicPr preferRelativeResize="0"/>
          <p:nvPr/>
        </p:nvPicPr>
        <p:blipFill>
          <a:blip r:embed="rId3">
            <a:alphaModFix/>
          </a:blip>
          <a:stretch>
            <a:fillRect/>
          </a:stretch>
        </p:blipFill>
        <p:spPr>
          <a:xfrm>
            <a:off x="126900" y="123938"/>
            <a:ext cx="6781800" cy="41814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64"/>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87" name="Google Shape;1487;p164"/>
          <p:cNvPicPr preferRelativeResize="0"/>
          <p:nvPr/>
        </p:nvPicPr>
        <p:blipFill>
          <a:blip r:embed="rId3">
            <a:alphaModFix/>
          </a:blip>
          <a:stretch>
            <a:fillRect/>
          </a:stretch>
        </p:blipFill>
        <p:spPr>
          <a:xfrm>
            <a:off x="178300" y="263038"/>
            <a:ext cx="6457950" cy="41243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65"/>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93" name="Google Shape;1493;p165"/>
          <p:cNvPicPr preferRelativeResize="0"/>
          <p:nvPr/>
        </p:nvPicPr>
        <p:blipFill>
          <a:blip r:embed="rId3">
            <a:alphaModFix/>
          </a:blip>
          <a:stretch>
            <a:fillRect/>
          </a:stretch>
        </p:blipFill>
        <p:spPr>
          <a:xfrm>
            <a:off x="78625" y="-12"/>
            <a:ext cx="6572250" cy="469582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66"/>
          <p:cNvSpPr txBox="1"/>
          <p:nvPr>
            <p:ph type="title"/>
          </p:nvPr>
        </p:nvSpPr>
        <p:spPr>
          <a:xfrm>
            <a:off x="311700" y="2763025"/>
            <a:ext cx="1788300" cy="3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700"/>
          </a:p>
        </p:txBody>
      </p:sp>
      <p:pic>
        <p:nvPicPr>
          <p:cNvPr id="1499" name="Google Shape;1499;p166"/>
          <p:cNvPicPr preferRelativeResize="0"/>
          <p:nvPr/>
        </p:nvPicPr>
        <p:blipFill>
          <a:blip r:embed="rId3">
            <a:alphaModFix/>
          </a:blip>
          <a:stretch>
            <a:fillRect/>
          </a:stretch>
        </p:blipFill>
        <p:spPr>
          <a:xfrm>
            <a:off x="101475" y="220400"/>
            <a:ext cx="6067425" cy="33528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167"/>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05" name="Google Shape;1505;p167"/>
          <p:cNvPicPr preferRelativeResize="0"/>
          <p:nvPr/>
        </p:nvPicPr>
        <p:blipFill>
          <a:blip r:embed="rId3">
            <a:alphaModFix/>
          </a:blip>
          <a:stretch>
            <a:fillRect/>
          </a:stretch>
        </p:blipFill>
        <p:spPr>
          <a:xfrm>
            <a:off x="110238" y="100125"/>
            <a:ext cx="6696075" cy="42291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68"/>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11" name="Google Shape;1511;p168"/>
          <p:cNvPicPr preferRelativeResize="0"/>
          <p:nvPr/>
        </p:nvPicPr>
        <p:blipFill>
          <a:blip r:embed="rId3">
            <a:alphaModFix/>
          </a:blip>
          <a:stretch>
            <a:fillRect/>
          </a:stretch>
        </p:blipFill>
        <p:spPr>
          <a:xfrm>
            <a:off x="47675" y="49325"/>
            <a:ext cx="5963000" cy="449957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69"/>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17" name="Google Shape;1517;p169"/>
          <p:cNvPicPr preferRelativeResize="0"/>
          <p:nvPr/>
        </p:nvPicPr>
        <p:blipFill>
          <a:blip r:embed="rId3">
            <a:alphaModFix/>
          </a:blip>
          <a:stretch>
            <a:fillRect/>
          </a:stretch>
        </p:blipFill>
        <p:spPr>
          <a:xfrm>
            <a:off x="0" y="41375"/>
            <a:ext cx="6629400" cy="35814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70"/>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23" name="Google Shape;1523;p170"/>
          <p:cNvPicPr preferRelativeResize="0"/>
          <p:nvPr/>
        </p:nvPicPr>
        <p:blipFill>
          <a:blip r:embed="rId3">
            <a:alphaModFix/>
          </a:blip>
          <a:stretch>
            <a:fillRect/>
          </a:stretch>
        </p:blipFill>
        <p:spPr>
          <a:xfrm>
            <a:off x="59500" y="51000"/>
            <a:ext cx="5181600" cy="3695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36"/>
          <p:cNvPicPr preferRelativeResize="0"/>
          <p:nvPr/>
        </p:nvPicPr>
        <p:blipFill>
          <a:blip r:embed="rId3">
            <a:alphaModFix/>
          </a:blip>
          <a:stretch>
            <a:fillRect/>
          </a:stretch>
        </p:blipFill>
        <p:spPr>
          <a:xfrm>
            <a:off x="517788" y="146100"/>
            <a:ext cx="8108424" cy="424327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71"/>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29" name="Google Shape;1529;p171"/>
          <p:cNvPicPr preferRelativeResize="0"/>
          <p:nvPr/>
        </p:nvPicPr>
        <p:blipFill>
          <a:blip r:embed="rId3">
            <a:alphaModFix/>
          </a:blip>
          <a:stretch>
            <a:fillRect/>
          </a:stretch>
        </p:blipFill>
        <p:spPr>
          <a:xfrm>
            <a:off x="115699" y="108624"/>
            <a:ext cx="6337051" cy="41919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172"/>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35" name="Google Shape;1535;p172"/>
          <p:cNvPicPr preferRelativeResize="0"/>
          <p:nvPr/>
        </p:nvPicPr>
        <p:blipFill>
          <a:blip r:embed="rId3">
            <a:alphaModFix/>
          </a:blip>
          <a:stretch>
            <a:fillRect/>
          </a:stretch>
        </p:blipFill>
        <p:spPr>
          <a:xfrm>
            <a:off x="57150" y="59275"/>
            <a:ext cx="9029700" cy="43956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73"/>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41" name="Google Shape;1541;p173"/>
          <p:cNvPicPr preferRelativeResize="0"/>
          <p:nvPr/>
        </p:nvPicPr>
        <p:blipFill>
          <a:blip r:embed="rId3">
            <a:alphaModFix/>
          </a:blip>
          <a:stretch>
            <a:fillRect/>
          </a:stretch>
        </p:blipFill>
        <p:spPr>
          <a:xfrm>
            <a:off x="28575" y="57263"/>
            <a:ext cx="9086850" cy="431482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74"/>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47" name="Google Shape;1547;p174"/>
          <p:cNvPicPr preferRelativeResize="0"/>
          <p:nvPr/>
        </p:nvPicPr>
        <p:blipFill>
          <a:blip r:embed="rId3">
            <a:alphaModFix/>
          </a:blip>
          <a:stretch>
            <a:fillRect/>
          </a:stretch>
        </p:blipFill>
        <p:spPr>
          <a:xfrm>
            <a:off x="38100" y="61950"/>
            <a:ext cx="9067800" cy="446942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175"/>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53" name="Google Shape;1553;p175"/>
          <p:cNvPicPr preferRelativeResize="0"/>
          <p:nvPr/>
        </p:nvPicPr>
        <p:blipFill>
          <a:blip r:embed="rId3">
            <a:alphaModFix/>
          </a:blip>
          <a:stretch>
            <a:fillRect/>
          </a:stretch>
        </p:blipFill>
        <p:spPr>
          <a:xfrm>
            <a:off x="0" y="41224"/>
            <a:ext cx="9029700" cy="45326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76"/>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59" name="Google Shape;1559;p176"/>
          <p:cNvPicPr preferRelativeResize="0"/>
          <p:nvPr/>
        </p:nvPicPr>
        <p:blipFill>
          <a:blip r:embed="rId3">
            <a:alphaModFix/>
          </a:blip>
          <a:stretch>
            <a:fillRect/>
          </a:stretch>
        </p:blipFill>
        <p:spPr>
          <a:xfrm>
            <a:off x="65675" y="147813"/>
            <a:ext cx="6972300" cy="389572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177"/>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65" name="Google Shape;1565;p177"/>
          <p:cNvPicPr preferRelativeResize="0"/>
          <p:nvPr/>
        </p:nvPicPr>
        <p:blipFill>
          <a:blip r:embed="rId3">
            <a:alphaModFix/>
          </a:blip>
          <a:stretch>
            <a:fillRect/>
          </a:stretch>
        </p:blipFill>
        <p:spPr>
          <a:xfrm>
            <a:off x="78250" y="81913"/>
            <a:ext cx="6896100" cy="338137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178"/>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71" name="Google Shape;1571;p178"/>
          <p:cNvPicPr preferRelativeResize="0"/>
          <p:nvPr/>
        </p:nvPicPr>
        <p:blipFill>
          <a:blip r:embed="rId3">
            <a:alphaModFix/>
          </a:blip>
          <a:stretch>
            <a:fillRect/>
          </a:stretch>
        </p:blipFill>
        <p:spPr>
          <a:xfrm>
            <a:off x="34100" y="43050"/>
            <a:ext cx="9045676" cy="50431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179"/>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77" name="Google Shape;1577;p179"/>
          <p:cNvPicPr preferRelativeResize="0"/>
          <p:nvPr/>
        </p:nvPicPr>
        <p:blipFill>
          <a:blip r:embed="rId3">
            <a:alphaModFix/>
          </a:blip>
          <a:stretch>
            <a:fillRect/>
          </a:stretch>
        </p:blipFill>
        <p:spPr>
          <a:xfrm>
            <a:off x="86750" y="51550"/>
            <a:ext cx="6896100" cy="38671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80"/>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83" name="Google Shape;1583;p180"/>
          <p:cNvPicPr preferRelativeResize="0"/>
          <p:nvPr/>
        </p:nvPicPr>
        <p:blipFill>
          <a:blip r:embed="rId3">
            <a:alphaModFix/>
          </a:blip>
          <a:stretch>
            <a:fillRect/>
          </a:stretch>
        </p:blipFill>
        <p:spPr>
          <a:xfrm>
            <a:off x="45313" y="-12"/>
            <a:ext cx="6638925" cy="3895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37"/>
          <p:cNvPicPr preferRelativeResize="0"/>
          <p:nvPr/>
        </p:nvPicPr>
        <p:blipFill>
          <a:blip r:embed="rId3">
            <a:alphaModFix/>
          </a:blip>
          <a:stretch>
            <a:fillRect/>
          </a:stretch>
        </p:blipFill>
        <p:spPr>
          <a:xfrm>
            <a:off x="561863" y="236750"/>
            <a:ext cx="8020273" cy="4197150"/>
          </a:xfrm>
          <a:prstGeom prst="rect">
            <a:avLst/>
          </a:prstGeom>
          <a:noFill/>
          <a:ln>
            <a:noFill/>
          </a:ln>
        </p:spPr>
      </p:pic>
      <p:sp>
        <p:nvSpPr>
          <p:cNvPr id="208" name="Google Shape;208;p37"/>
          <p:cNvSpPr txBox="1"/>
          <p:nvPr/>
        </p:nvSpPr>
        <p:spPr>
          <a:xfrm>
            <a:off x="6874100" y="1511525"/>
            <a:ext cx="1892100" cy="16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Each land area denoted by a letter. </a:t>
            </a:r>
            <a:endParaRPr sz="2400"/>
          </a:p>
        </p:txBody>
      </p:sp>
      <p:sp>
        <p:nvSpPr>
          <p:cNvPr id="209" name="Google Shape;209;p37"/>
          <p:cNvSpPr/>
          <p:nvPr/>
        </p:nvSpPr>
        <p:spPr>
          <a:xfrm>
            <a:off x="3131775" y="11308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7"/>
          <p:cNvSpPr/>
          <p:nvPr/>
        </p:nvSpPr>
        <p:spPr>
          <a:xfrm>
            <a:off x="3131775" y="27310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7"/>
          <p:cNvSpPr/>
          <p:nvPr/>
        </p:nvSpPr>
        <p:spPr>
          <a:xfrm>
            <a:off x="2903175" y="41026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7"/>
          <p:cNvSpPr/>
          <p:nvPr/>
        </p:nvSpPr>
        <p:spPr>
          <a:xfrm>
            <a:off x="6103575" y="2654825"/>
            <a:ext cx="478500" cy="380700"/>
          </a:xfrm>
          <a:prstGeom prst="ellipse">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181"/>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89" name="Google Shape;1589;p181"/>
          <p:cNvPicPr preferRelativeResize="0"/>
          <p:nvPr/>
        </p:nvPicPr>
        <p:blipFill>
          <a:blip r:embed="rId3">
            <a:alphaModFix/>
          </a:blip>
          <a:stretch>
            <a:fillRect/>
          </a:stretch>
        </p:blipFill>
        <p:spPr>
          <a:xfrm>
            <a:off x="86500" y="59350"/>
            <a:ext cx="6267450" cy="4038600"/>
          </a:xfrm>
          <a:prstGeom prst="rect">
            <a:avLst/>
          </a:prstGeom>
          <a:noFill/>
          <a:ln>
            <a:noFill/>
          </a:ln>
        </p:spPr>
      </p:pic>
      <p:pic>
        <p:nvPicPr>
          <p:cNvPr id="1590" name="Google Shape;1590;p181"/>
          <p:cNvPicPr preferRelativeResize="0"/>
          <p:nvPr/>
        </p:nvPicPr>
        <p:blipFill>
          <a:blip r:embed="rId4">
            <a:alphaModFix/>
          </a:blip>
          <a:stretch>
            <a:fillRect/>
          </a:stretch>
        </p:blipFill>
        <p:spPr>
          <a:xfrm>
            <a:off x="86488" y="102200"/>
            <a:ext cx="6810375" cy="395287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82"/>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96" name="Google Shape;1596;p182"/>
          <p:cNvPicPr preferRelativeResize="0"/>
          <p:nvPr/>
        </p:nvPicPr>
        <p:blipFill>
          <a:blip r:embed="rId3">
            <a:alphaModFix/>
          </a:blip>
          <a:stretch>
            <a:fillRect/>
          </a:stretch>
        </p:blipFill>
        <p:spPr>
          <a:xfrm>
            <a:off x="89575" y="98775"/>
            <a:ext cx="6210300" cy="409575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83"/>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02" name="Google Shape;1602;p183"/>
          <p:cNvPicPr preferRelativeResize="0"/>
          <p:nvPr/>
        </p:nvPicPr>
        <p:blipFill>
          <a:blip r:embed="rId3">
            <a:alphaModFix/>
          </a:blip>
          <a:stretch>
            <a:fillRect/>
          </a:stretch>
        </p:blipFill>
        <p:spPr>
          <a:xfrm>
            <a:off x="118513" y="92650"/>
            <a:ext cx="6067425" cy="42100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84"/>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08" name="Google Shape;1608;p184"/>
          <p:cNvPicPr preferRelativeResize="0"/>
          <p:nvPr/>
        </p:nvPicPr>
        <p:blipFill>
          <a:blip r:embed="rId3">
            <a:alphaModFix/>
          </a:blip>
          <a:stretch>
            <a:fillRect/>
          </a:stretch>
        </p:blipFill>
        <p:spPr>
          <a:xfrm>
            <a:off x="136825" y="155963"/>
            <a:ext cx="6438900" cy="374332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185"/>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14" name="Google Shape;1614;p185"/>
          <p:cNvPicPr preferRelativeResize="0"/>
          <p:nvPr/>
        </p:nvPicPr>
        <p:blipFill>
          <a:blip r:embed="rId3">
            <a:alphaModFix/>
          </a:blip>
          <a:stretch>
            <a:fillRect/>
          </a:stretch>
        </p:blipFill>
        <p:spPr>
          <a:xfrm>
            <a:off x="87225" y="111075"/>
            <a:ext cx="6096000" cy="3867150"/>
          </a:xfrm>
          <a:prstGeom prst="rect">
            <a:avLst/>
          </a:prstGeom>
          <a:noFill/>
          <a:ln>
            <a:noFill/>
          </a:ln>
        </p:spPr>
      </p:pic>
      <p:pic>
        <p:nvPicPr>
          <p:cNvPr id="1615" name="Google Shape;1615;p185"/>
          <p:cNvPicPr preferRelativeResize="0"/>
          <p:nvPr/>
        </p:nvPicPr>
        <p:blipFill>
          <a:blip r:embed="rId4">
            <a:alphaModFix/>
          </a:blip>
          <a:stretch>
            <a:fillRect/>
          </a:stretch>
        </p:blipFill>
        <p:spPr>
          <a:xfrm>
            <a:off x="87225" y="96775"/>
            <a:ext cx="6400800" cy="389572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9" name="Shape 1619"/>
        <p:cNvGrpSpPr/>
        <p:nvPr/>
      </p:nvGrpSpPr>
      <p:grpSpPr>
        <a:xfrm>
          <a:off x="0" y="0"/>
          <a:ext cx="0" cy="0"/>
          <a:chOff x="0" y="0"/>
          <a:chExt cx="0" cy="0"/>
        </a:xfrm>
      </p:grpSpPr>
      <p:sp>
        <p:nvSpPr>
          <p:cNvPr id="1620" name="Google Shape;1620;p186"/>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1" name="Google Shape;1621;p186"/>
          <p:cNvPicPr preferRelativeResize="0"/>
          <p:nvPr/>
        </p:nvPicPr>
        <p:blipFill>
          <a:blip r:embed="rId3">
            <a:alphaModFix/>
          </a:blip>
          <a:stretch>
            <a:fillRect/>
          </a:stretch>
        </p:blipFill>
        <p:spPr>
          <a:xfrm>
            <a:off x="73888" y="72575"/>
            <a:ext cx="6581775" cy="4267200"/>
          </a:xfrm>
          <a:prstGeom prst="rect">
            <a:avLst/>
          </a:prstGeom>
          <a:noFill/>
          <a:ln>
            <a:noFill/>
          </a:ln>
        </p:spPr>
      </p:pic>
      <p:pic>
        <p:nvPicPr>
          <p:cNvPr id="1622" name="Google Shape;1622;p186"/>
          <p:cNvPicPr preferRelativeResize="0"/>
          <p:nvPr/>
        </p:nvPicPr>
        <p:blipFill>
          <a:blip r:embed="rId4">
            <a:alphaModFix/>
          </a:blip>
          <a:stretch>
            <a:fillRect/>
          </a:stretch>
        </p:blipFill>
        <p:spPr>
          <a:xfrm>
            <a:off x="73900" y="72575"/>
            <a:ext cx="6267450" cy="409575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87"/>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8" name="Google Shape;1628;p187"/>
          <p:cNvPicPr preferRelativeResize="0"/>
          <p:nvPr/>
        </p:nvPicPr>
        <p:blipFill>
          <a:blip r:embed="rId3">
            <a:alphaModFix/>
          </a:blip>
          <a:stretch>
            <a:fillRect/>
          </a:stretch>
        </p:blipFill>
        <p:spPr>
          <a:xfrm>
            <a:off x="101763" y="130563"/>
            <a:ext cx="6696075" cy="326707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
        <p:nvSpPr>
          <p:cNvPr id="1633" name="Google Shape;1633;p188"/>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34" name="Google Shape;1634;p188"/>
          <p:cNvPicPr preferRelativeResize="0"/>
          <p:nvPr/>
        </p:nvPicPr>
        <p:blipFill>
          <a:blip r:embed="rId3">
            <a:alphaModFix/>
          </a:blip>
          <a:stretch>
            <a:fillRect/>
          </a:stretch>
        </p:blipFill>
        <p:spPr>
          <a:xfrm>
            <a:off x="113650" y="93975"/>
            <a:ext cx="6553200" cy="43434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89"/>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40" name="Google Shape;1640;p189"/>
          <p:cNvPicPr preferRelativeResize="0"/>
          <p:nvPr/>
        </p:nvPicPr>
        <p:blipFill>
          <a:blip r:embed="rId3">
            <a:alphaModFix/>
          </a:blip>
          <a:stretch>
            <a:fillRect/>
          </a:stretch>
        </p:blipFill>
        <p:spPr>
          <a:xfrm>
            <a:off x="141550" y="146900"/>
            <a:ext cx="6667500" cy="32004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4" name="Shape 1644"/>
        <p:cNvGrpSpPr/>
        <p:nvPr/>
      </p:nvGrpSpPr>
      <p:grpSpPr>
        <a:xfrm>
          <a:off x="0" y="0"/>
          <a:ext cx="0" cy="0"/>
          <a:chOff x="0" y="0"/>
          <a:chExt cx="0" cy="0"/>
        </a:xfrm>
      </p:grpSpPr>
      <p:sp>
        <p:nvSpPr>
          <p:cNvPr id="1645" name="Google Shape;1645;p190"/>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46" name="Google Shape;1646;p190"/>
          <p:cNvPicPr preferRelativeResize="0"/>
          <p:nvPr/>
        </p:nvPicPr>
        <p:blipFill>
          <a:blip r:embed="rId3">
            <a:alphaModFix/>
          </a:blip>
          <a:stretch>
            <a:fillRect/>
          </a:stretch>
        </p:blipFill>
        <p:spPr>
          <a:xfrm>
            <a:off x="206363" y="202225"/>
            <a:ext cx="5381625" cy="3752850"/>
          </a:xfrm>
          <a:prstGeom prst="rect">
            <a:avLst/>
          </a:prstGeom>
          <a:noFill/>
          <a:ln>
            <a:noFill/>
          </a:ln>
        </p:spPr>
      </p:pic>
      <p:pic>
        <p:nvPicPr>
          <p:cNvPr id="1647" name="Google Shape;1647;p190"/>
          <p:cNvPicPr preferRelativeResize="0"/>
          <p:nvPr/>
        </p:nvPicPr>
        <p:blipFill>
          <a:blip r:embed="rId4">
            <a:alphaModFix/>
          </a:blip>
          <a:stretch>
            <a:fillRect/>
          </a:stretch>
        </p:blipFill>
        <p:spPr>
          <a:xfrm>
            <a:off x="206363" y="145075"/>
            <a:ext cx="6410325" cy="3867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a:t>
            </a:r>
            <a:r>
              <a:rPr lang="en" sz="2000">
                <a:solidFill>
                  <a:srgbClr val="FFFFFF"/>
                </a:solidFill>
              </a:rPr>
              <a:t>For this I use the capital letters A, B, C, D, for each of the land areas separated by the river. If a traveller goes from A to B over bridge a or b, I write this as AB — where the first letter refers to the area the traveller is leaving, and the second refers to the area he arrives at after crossing the bridge.</a:t>
            </a:r>
            <a:r>
              <a:rPr lang="en" sz="2000">
                <a:solidFill>
                  <a:srgbClr val="FFFFFF"/>
                </a:solidFill>
              </a:rPr>
              <a: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 sz="2000">
                <a:solidFill>
                  <a:srgbClr val="FFFFFF"/>
                </a:solidFill>
              </a:rPr>
              <a:t>(Euler’s 1736 paper)</a:t>
            </a:r>
            <a:endParaRPr sz="2000">
              <a:solidFill>
                <a:srgbClr val="FFFFFF"/>
              </a:solidFill>
            </a:endParaRPr>
          </a:p>
        </p:txBody>
      </p:sp>
      <p:pic>
        <p:nvPicPr>
          <p:cNvPr id="218" name="Google Shape;218;p38"/>
          <p:cNvPicPr preferRelativeResize="0"/>
          <p:nvPr/>
        </p:nvPicPr>
        <p:blipFill>
          <a:blip r:embed="rId3">
            <a:alphaModFix/>
          </a:blip>
          <a:stretch>
            <a:fillRect/>
          </a:stretch>
        </p:blipFill>
        <p:spPr>
          <a:xfrm>
            <a:off x="5352098" y="0"/>
            <a:ext cx="3377375" cy="4395724"/>
          </a:xfrm>
          <a:prstGeom prst="rect">
            <a:avLst/>
          </a:prstGeom>
          <a:noFill/>
          <a:ln>
            <a:noFill/>
          </a:ln>
        </p:spPr>
      </p:pic>
      <p:sp>
        <p:nvSpPr>
          <p:cNvPr id="219" name="Google Shape;219;p38"/>
          <p:cNvSpPr txBox="1"/>
          <p:nvPr/>
        </p:nvSpPr>
        <p:spPr>
          <a:xfrm>
            <a:off x="619825" y="4056075"/>
            <a:ext cx="4001700" cy="85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3896D2"/>
                </a:solidFill>
              </a:rPr>
              <a:t>Tip: Check if the given problem can be modeled as a graph.</a:t>
            </a:r>
            <a:endParaRPr sz="2000">
              <a:solidFill>
                <a:srgbClr val="3896D2"/>
              </a:solidFil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
        <p:nvSpPr>
          <p:cNvPr id="1652" name="Google Shape;1652;p191"/>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53" name="Google Shape;1653;p191"/>
          <p:cNvPicPr preferRelativeResize="0"/>
          <p:nvPr/>
        </p:nvPicPr>
        <p:blipFill>
          <a:blip r:embed="rId3">
            <a:alphaModFix/>
          </a:blip>
          <a:stretch>
            <a:fillRect/>
          </a:stretch>
        </p:blipFill>
        <p:spPr>
          <a:xfrm>
            <a:off x="135525" y="0"/>
            <a:ext cx="6427750" cy="455117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92"/>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59" name="Google Shape;1659;p192"/>
          <p:cNvPicPr preferRelativeResize="0"/>
          <p:nvPr/>
        </p:nvPicPr>
        <p:blipFill>
          <a:blip r:embed="rId3">
            <a:alphaModFix/>
          </a:blip>
          <a:stretch>
            <a:fillRect/>
          </a:stretch>
        </p:blipFill>
        <p:spPr>
          <a:xfrm>
            <a:off x="144300" y="-12"/>
            <a:ext cx="6457950" cy="475297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193"/>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65" name="Google Shape;1665;p193"/>
          <p:cNvPicPr preferRelativeResize="0"/>
          <p:nvPr/>
        </p:nvPicPr>
        <p:blipFill>
          <a:blip r:embed="rId3">
            <a:alphaModFix/>
          </a:blip>
          <a:stretch>
            <a:fillRect/>
          </a:stretch>
        </p:blipFill>
        <p:spPr>
          <a:xfrm>
            <a:off x="146350" y="57663"/>
            <a:ext cx="6724650" cy="429577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194"/>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71" name="Google Shape;1671;p194"/>
          <p:cNvPicPr preferRelativeResize="0"/>
          <p:nvPr/>
        </p:nvPicPr>
        <p:blipFill>
          <a:blip r:embed="rId3">
            <a:alphaModFix/>
          </a:blip>
          <a:stretch>
            <a:fillRect/>
          </a:stretch>
        </p:blipFill>
        <p:spPr>
          <a:xfrm>
            <a:off x="268750" y="136575"/>
            <a:ext cx="6515100" cy="38671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95"/>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77" name="Google Shape;1677;p195"/>
          <p:cNvPicPr preferRelativeResize="0"/>
          <p:nvPr/>
        </p:nvPicPr>
        <p:blipFill>
          <a:blip r:embed="rId3">
            <a:alphaModFix/>
          </a:blip>
          <a:stretch>
            <a:fillRect/>
          </a:stretch>
        </p:blipFill>
        <p:spPr>
          <a:xfrm>
            <a:off x="156175" y="157963"/>
            <a:ext cx="6553200" cy="418147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96"/>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83" name="Google Shape;1683;p196"/>
          <p:cNvPicPr preferRelativeResize="0"/>
          <p:nvPr/>
        </p:nvPicPr>
        <p:blipFill>
          <a:blip r:embed="rId3">
            <a:alphaModFix/>
          </a:blip>
          <a:stretch>
            <a:fillRect/>
          </a:stretch>
        </p:blipFill>
        <p:spPr>
          <a:xfrm>
            <a:off x="113313" y="120563"/>
            <a:ext cx="6638925" cy="4086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9"/>
          <p:cNvPicPr preferRelativeResize="0"/>
          <p:nvPr/>
        </p:nvPicPr>
        <p:blipFill>
          <a:blip r:embed="rId3">
            <a:alphaModFix/>
          </a:blip>
          <a:stretch>
            <a:fillRect/>
          </a:stretch>
        </p:blipFill>
        <p:spPr>
          <a:xfrm>
            <a:off x="1357313" y="0"/>
            <a:ext cx="6429374" cy="5143500"/>
          </a:xfrm>
          <a:prstGeom prst="rect">
            <a:avLst/>
          </a:prstGeom>
          <a:noFill/>
          <a:ln>
            <a:noFill/>
          </a:ln>
        </p:spPr>
      </p:pic>
      <p:sp>
        <p:nvSpPr>
          <p:cNvPr id="225" name="Google Shape;225;p39"/>
          <p:cNvSpPr txBox="1"/>
          <p:nvPr/>
        </p:nvSpPr>
        <p:spPr>
          <a:xfrm>
            <a:off x="5056175" y="163125"/>
            <a:ext cx="26535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Vertex / Node C</a:t>
            </a:r>
            <a:endParaRPr sz="2400">
              <a:solidFill>
                <a:srgbClr val="FFFFFF"/>
              </a:solidFill>
            </a:endParaRPr>
          </a:p>
        </p:txBody>
      </p:sp>
      <p:sp>
        <p:nvSpPr>
          <p:cNvPr id="226" name="Google Shape;226;p39"/>
          <p:cNvSpPr txBox="1"/>
          <p:nvPr/>
        </p:nvSpPr>
        <p:spPr>
          <a:xfrm>
            <a:off x="5999400" y="973175"/>
            <a:ext cx="23052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Edge (C,D)</a:t>
            </a:r>
            <a:endParaRPr sz="2400">
              <a:solidFill>
                <a:srgbClr val="FFFFFF"/>
              </a:solidFill>
            </a:endParaRPr>
          </a:p>
        </p:txBody>
      </p:sp>
      <p:sp>
        <p:nvSpPr>
          <p:cNvPr id="227" name="Google Shape;227;p39"/>
          <p:cNvSpPr txBox="1"/>
          <p:nvPr/>
        </p:nvSpPr>
        <p:spPr>
          <a:xfrm>
            <a:off x="163125" y="-22000"/>
            <a:ext cx="24141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Graph</a:t>
            </a:r>
            <a:endParaRPr sz="3600">
              <a:solidFill>
                <a:srgbClr val="FFFFFF"/>
              </a:solidFill>
            </a:endParaRPr>
          </a:p>
          <a:p>
            <a:pPr indent="0" lvl="0" marL="0" rtl="0" algn="l">
              <a:spcBef>
                <a:spcPts val="0"/>
              </a:spcBef>
              <a:spcAft>
                <a:spcPts val="0"/>
              </a:spcAft>
              <a:buNone/>
            </a:pPr>
            <a:r>
              <a:rPr lang="en" sz="2400">
                <a:solidFill>
                  <a:srgbClr val="FFFFFF"/>
                </a:solidFill>
              </a:rPr>
              <a:t>(undirected)</a:t>
            </a:r>
            <a:endParaRPr sz="2400">
              <a:solidFill>
                <a:srgbClr val="FFFFFF"/>
              </a:solidFill>
            </a:endParaRPr>
          </a:p>
        </p:txBody>
      </p:sp>
      <p:sp>
        <p:nvSpPr>
          <p:cNvPr id="228" name="Google Shape;228;p39"/>
          <p:cNvSpPr txBox="1"/>
          <p:nvPr/>
        </p:nvSpPr>
        <p:spPr>
          <a:xfrm>
            <a:off x="7110600" y="2824125"/>
            <a:ext cx="2033400" cy="16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Adjacent</a:t>
            </a:r>
            <a:endParaRPr sz="3000">
              <a:solidFill>
                <a:srgbClr val="FFFFFF"/>
              </a:solidFill>
            </a:endParaRPr>
          </a:p>
          <a:p>
            <a:pPr indent="0" lvl="0" marL="0" rtl="0" algn="l">
              <a:spcBef>
                <a:spcPts val="0"/>
              </a:spcBef>
              <a:spcAft>
                <a:spcPts val="0"/>
              </a:spcAft>
              <a:buNone/>
            </a:pPr>
            <a:r>
              <a:rPr lang="en" sz="3600">
                <a:solidFill>
                  <a:srgbClr val="FFFFFF"/>
                </a:solidFill>
              </a:rPr>
              <a:t>Path</a:t>
            </a:r>
            <a:endParaRPr sz="3600">
              <a:solidFill>
                <a:srgbClr val="FFFFFF"/>
              </a:solidFill>
            </a:endParaRPr>
          </a:p>
          <a:p>
            <a:pPr indent="0" lvl="0" marL="0" rtl="0" algn="l">
              <a:spcBef>
                <a:spcPts val="0"/>
              </a:spcBef>
              <a:spcAft>
                <a:spcPts val="0"/>
              </a:spcAft>
              <a:buNone/>
            </a:pPr>
            <a:r>
              <a:rPr lang="en" sz="3600">
                <a:solidFill>
                  <a:srgbClr val="FFFFFF"/>
                </a:solidFill>
              </a:rPr>
              <a:t>Cycle</a:t>
            </a:r>
            <a:endParaRPr sz="3600">
              <a:solidFill>
                <a:srgbClr val="FFFFFF"/>
              </a:solidFill>
            </a:endParaRPr>
          </a:p>
        </p:txBody>
      </p:sp>
      <p:sp>
        <p:nvSpPr>
          <p:cNvPr id="229" name="Google Shape;229;p39"/>
          <p:cNvSpPr txBox="1"/>
          <p:nvPr/>
        </p:nvSpPr>
        <p:spPr>
          <a:xfrm>
            <a:off x="1642000" y="22943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A</a:t>
            </a:r>
            <a:endParaRPr sz="2400">
              <a:solidFill>
                <a:srgbClr val="FFFFFF"/>
              </a:solidFill>
            </a:endParaRPr>
          </a:p>
        </p:txBody>
      </p:sp>
      <p:sp>
        <p:nvSpPr>
          <p:cNvPr id="230" name="Google Shape;230;p39"/>
          <p:cNvSpPr txBox="1"/>
          <p:nvPr/>
        </p:nvSpPr>
        <p:spPr>
          <a:xfrm>
            <a:off x="4461400" y="1607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a:t>
            </a:r>
            <a:endParaRPr sz="2400">
              <a:solidFill>
                <a:srgbClr val="FFFFFF"/>
              </a:solidFill>
            </a:endParaRPr>
          </a:p>
        </p:txBody>
      </p:sp>
      <p:sp>
        <p:nvSpPr>
          <p:cNvPr id="231" name="Google Shape;231;p39"/>
          <p:cNvSpPr txBox="1"/>
          <p:nvPr/>
        </p:nvSpPr>
        <p:spPr>
          <a:xfrm>
            <a:off x="4461400" y="45041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B</a:t>
            </a:r>
            <a:endParaRPr sz="2400">
              <a:solidFill>
                <a:srgbClr val="FFFFFF"/>
              </a:solidFill>
            </a:endParaRPr>
          </a:p>
        </p:txBody>
      </p:sp>
      <p:sp>
        <p:nvSpPr>
          <p:cNvPr id="232" name="Google Shape;232;p39"/>
          <p:cNvSpPr txBox="1"/>
          <p:nvPr/>
        </p:nvSpPr>
        <p:spPr>
          <a:xfrm>
            <a:off x="7204600" y="2294300"/>
            <a:ext cx="380700" cy="3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D</a:t>
            </a:r>
            <a:endParaRPr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nvSpPr>
        <p:spPr>
          <a:xfrm>
            <a:off x="641575" y="4548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“After some deliberation, I obtained a simple rule with whose help one can immediately decide for all examples of this kind, with any number of bridges in any arrangement, whether such a round-trip is possible”.</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 sz="2000">
                <a:solidFill>
                  <a:srgbClr val="FFFFFF"/>
                </a:solidFill>
              </a:rPr>
              <a:t>(Letter from Euler to an Italian mathematician)</a:t>
            </a:r>
            <a:endParaRPr sz="2000">
              <a:solidFill>
                <a:srgbClr val="FFFFFF"/>
              </a:solidFill>
            </a:endParaRPr>
          </a:p>
        </p:txBody>
      </p:sp>
      <p:pic>
        <p:nvPicPr>
          <p:cNvPr id="238" name="Google Shape;238;p40"/>
          <p:cNvPicPr preferRelativeResize="0"/>
          <p:nvPr/>
        </p:nvPicPr>
        <p:blipFill>
          <a:blip r:embed="rId3">
            <a:alphaModFix/>
          </a:blip>
          <a:stretch>
            <a:fillRect/>
          </a:stretch>
        </p:blipFill>
        <p:spPr>
          <a:xfrm>
            <a:off x="5627523" y="163100"/>
            <a:ext cx="3191150" cy="4153350"/>
          </a:xfrm>
          <a:prstGeom prst="rect">
            <a:avLst/>
          </a:prstGeom>
          <a:noFill/>
          <a:ln>
            <a:noFill/>
          </a:ln>
        </p:spPr>
      </p:pic>
      <p:sp>
        <p:nvSpPr>
          <p:cNvPr id="239" name="Google Shape;239;p40"/>
          <p:cNvSpPr txBox="1"/>
          <p:nvPr/>
        </p:nvSpPr>
        <p:spPr>
          <a:xfrm>
            <a:off x="673950" y="3501325"/>
            <a:ext cx="4197300" cy="13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96D2"/>
                </a:solidFill>
              </a:rPr>
              <a:t>Tip: Make sure your solution works for a general instance, not just the example given.  </a:t>
            </a:r>
            <a:endParaRPr sz="2400">
              <a:solidFill>
                <a:srgbClr val="3896D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23"/>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a:t>
            </a:r>
            <a:endParaRPr/>
          </a:p>
        </p:txBody>
      </p:sp>
      <p:sp>
        <p:nvSpPr>
          <p:cNvPr id="89" name="Google Shape;89;p23"/>
          <p:cNvSpPr txBox="1"/>
          <p:nvPr>
            <p:ph idx="1" type="body"/>
          </p:nvPr>
        </p:nvSpPr>
        <p:spPr>
          <a:xfrm>
            <a:off x="311700" y="1228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Ph.D in Computer Science from Stanford University (B.Tech in CS, IIT Delhi)</a:t>
            </a:r>
            <a:endParaRPr/>
          </a:p>
          <a:p>
            <a:pPr indent="0" lvl="0" marL="0" rtl="0" algn="l">
              <a:spcBef>
                <a:spcPts val="1600"/>
              </a:spcBef>
              <a:spcAft>
                <a:spcPts val="0"/>
              </a:spcAft>
              <a:buNone/>
            </a:pPr>
            <a:r>
              <a:rPr lang="en"/>
              <a:t>Co-taught CS374 (Algorithms in Biology) and CS262 (Computational Genomics)</a:t>
            </a:r>
            <a:endParaRPr/>
          </a:p>
          <a:p>
            <a:pPr indent="0" lvl="0" marL="0" rtl="0" algn="l">
              <a:spcBef>
                <a:spcPts val="1600"/>
              </a:spcBef>
              <a:spcAft>
                <a:spcPts val="1600"/>
              </a:spcAft>
              <a:buNone/>
            </a:pPr>
            <a:r>
              <a:t/>
            </a:r>
            <a:endParaRPr/>
          </a:p>
        </p:txBody>
      </p:sp>
      <p:pic>
        <p:nvPicPr>
          <p:cNvPr id="90" name="Google Shape;90;p23"/>
          <p:cNvPicPr preferRelativeResize="0"/>
          <p:nvPr/>
        </p:nvPicPr>
        <p:blipFill>
          <a:blip r:embed="rId3">
            <a:alphaModFix/>
          </a:blip>
          <a:stretch>
            <a:fillRect/>
          </a:stretch>
        </p:blipFill>
        <p:spPr>
          <a:xfrm>
            <a:off x="1902400" y="3633256"/>
            <a:ext cx="5340163" cy="1451618"/>
          </a:xfrm>
          <a:prstGeom prst="rect">
            <a:avLst/>
          </a:prstGeom>
          <a:noFill/>
          <a:ln>
            <a:noFill/>
          </a:ln>
        </p:spPr>
      </p:pic>
      <p:pic>
        <p:nvPicPr>
          <p:cNvPr id="91" name="Google Shape;91;p23"/>
          <p:cNvPicPr preferRelativeResize="0"/>
          <p:nvPr/>
        </p:nvPicPr>
        <p:blipFill>
          <a:blip r:embed="rId4">
            <a:alphaModFix/>
          </a:blip>
          <a:stretch>
            <a:fillRect/>
          </a:stretch>
        </p:blipFill>
        <p:spPr>
          <a:xfrm>
            <a:off x="1902411" y="2107800"/>
            <a:ext cx="6204665" cy="1602418"/>
          </a:xfrm>
          <a:prstGeom prst="rect">
            <a:avLst/>
          </a:prstGeom>
          <a:noFill/>
          <a:ln>
            <a:noFill/>
          </a:ln>
        </p:spPr>
      </p:pic>
      <p:sp>
        <p:nvSpPr>
          <p:cNvPr id="92" name="Google Shape;92;p23"/>
          <p:cNvSpPr txBox="1"/>
          <p:nvPr/>
        </p:nvSpPr>
        <p:spPr>
          <a:xfrm>
            <a:off x="240450" y="2571750"/>
            <a:ext cx="1954800" cy="4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(ACM SIGMOD)</a:t>
            </a:r>
            <a:endParaRPr sz="1200">
              <a:solidFill>
                <a:srgbClr val="FFFFFF"/>
              </a:solidFill>
            </a:endParaRPr>
          </a:p>
        </p:txBody>
      </p:sp>
      <p:sp>
        <p:nvSpPr>
          <p:cNvPr id="93" name="Google Shape;93;p23"/>
          <p:cNvSpPr txBox="1"/>
          <p:nvPr/>
        </p:nvSpPr>
        <p:spPr>
          <a:xfrm>
            <a:off x="0" y="4149350"/>
            <a:ext cx="2435700" cy="4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(IEEE Data Eng Bulletin)</a:t>
            </a:r>
            <a:endParaRPr sz="12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nvSpPr>
        <p:spPr>
          <a:xfrm>
            <a:off x="641575" y="-23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a:t>
            </a:r>
            <a:r>
              <a:rPr lang="en" sz="2000">
                <a:solidFill>
                  <a:srgbClr val="FFFFFF"/>
                </a:solidFill>
              </a:rPr>
              <a:t>As far as the problem of the seven bridges of Konigsberg is concerned, it can be solved by making an exhaustive list of all possible routes, and then finding whether or not any route satisfies the conditions of the problem. Because of the number of possibilities, this method of solution would be too difficult and laborious, and in other problems with more bridges it would be impossible</a:t>
            </a:r>
            <a:r>
              <a:rPr lang="en" sz="2000">
                <a:solidFill>
                  <a:srgbClr val="FFFFFF"/>
                </a:solidFill>
              </a:rPr>
              <a: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pic>
        <p:nvPicPr>
          <p:cNvPr id="245" name="Google Shape;245;p41"/>
          <p:cNvPicPr preferRelativeResize="0"/>
          <p:nvPr/>
        </p:nvPicPr>
        <p:blipFill>
          <a:blip r:embed="rId3">
            <a:alphaModFix/>
          </a:blip>
          <a:stretch>
            <a:fillRect/>
          </a:stretch>
        </p:blipFill>
        <p:spPr>
          <a:xfrm>
            <a:off x="5528373" y="165250"/>
            <a:ext cx="3140350" cy="4087249"/>
          </a:xfrm>
          <a:prstGeom prst="rect">
            <a:avLst/>
          </a:prstGeom>
          <a:noFill/>
          <a:ln>
            <a:noFill/>
          </a:ln>
        </p:spPr>
      </p:pic>
      <p:sp>
        <p:nvSpPr>
          <p:cNvPr id="246" name="Google Shape;246;p41"/>
          <p:cNvSpPr txBox="1"/>
          <p:nvPr/>
        </p:nvSpPr>
        <p:spPr>
          <a:xfrm>
            <a:off x="641575" y="3599850"/>
            <a:ext cx="4197300" cy="13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896D2"/>
                </a:solidFill>
              </a:rPr>
              <a:t>Tip: You may start with a brute force solution but need to go beyond it.  </a:t>
            </a:r>
            <a:endParaRPr sz="2400">
              <a:solidFill>
                <a:srgbClr val="3896D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42"/>
          <p:cNvPicPr preferRelativeResize="0"/>
          <p:nvPr/>
        </p:nvPicPr>
        <p:blipFill>
          <a:blip r:embed="rId3">
            <a:alphaModFix/>
          </a:blip>
          <a:stretch>
            <a:fillRect/>
          </a:stretch>
        </p:blipFill>
        <p:spPr>
          <a:xfrm>
            <a:off x="152400" y="152400"/>
            <a:ext cx="8101421" cy="4838700"/>
          </a:xfrm>
          <a:prstGeom prst="rect">
            <a:avLst/>
          </a:prstGeom>
          <a:noFill/>
          <a:ln>
            <a:noFill/>
          </a:ln>
        </p:spPr>
      </p:pic>
      <p:sp>
        <p:nvSpPr>
          <p:cNvPr id="252" name="Google Shape;252;p42"/>
          <p:cNvSpPr txBox="1"/>
          <p:nvPr/>
        </p:nvSpPr>
        <p:spPr>
          <a:xfrm>
            <a:off x="2033475" y="239225"/>
            <a:ext cx="2370600" cy="7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Degree</a:t>
            </a:r>
            <a:endParaRPr sz="36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3"/>
          <p:cNvPicPr preferRelativeResize="0"/>
          <p:nvPr/>
        </p:nvPicPr>
        <p:blipFill>
          <a:blip r:embed="rId3">
            <a:alphaModFix/>
          </a:blip>
          <a:stretch>
            <a:fillRect/>
          </a:stretch>
        </p:blipFill>
        <p:spPr>
          <a:xfrm>
            <a:off x="0" y="5450"/>
            <a:ext cx="9144001" cy="43049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nvSpPr>
        <p:spPr>
          <a:xfrm>
            <a:off x="304475" y="195725"/>
            <a:ext cx="8764500" cy="19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The sum of the degrees of all the vertices in an undirected graph G = (V, E) is </a:t>
            </a:r>
            <a:endParaRPr sz="3600">
              <a:solidFill>
                <a:srgbClr val="FFFFFF"/>
              </a:solidFill>
            </a:endParaRPr>
          </a:p>
          <a:p>
            <a:pPr indent="-457200" lvl="0" marL="457200" rtl="0" algn="l">
              <a:spcBef>
                <a:spcPts val="0"/>
              </a:spcBef>
              <a:spcAft>
                <a:spcPts val="0"/>
              </a:spcAft>
              <a:buClr>
                <a:srgbClr val="FFFFFF"/>
              </a:buClr>
              <a:buSzPts val="3600"/>
              <a:buAutoNum type="arabicPeriod"/>
            </a:pPr>
            <a:r>
              <a:rPr lang="en" sz="3600">
                <a:solidFill>
                  <a:srgbClr val="FFFFFF"/>
                </a:solidFill>
              </a:rPr>
              <a:t>|E|</a:t>
            </a:r>
            <a:endParaRPr sz="3600">
              <a:solidFill>
                <a:srgbClr val="FFFFFF"/>
              </a:solidFill>
            </a:endParaRPr>
          </a:p>
          <a:p>
            <a:pPr indent="-457200" lvl="0" marL="457200" rtl="0" algn="l">
              <a:spcBef>
                <a:spcPts val="0"/>
              </a:spcBef>
              <a:spcAft>
                <a:spcPts val="0"/>
              </a:spcAft>
              <a:buClr>
                <a:srgbClr val="FFFFFF"/>
              </a:buClr>
              <a:buSzPts val="3600"/>
              <a:buAutoNum type="arabicPeriod"/>
            </a:pPr>
            <a:r>
              <a:rPr lang="en" sz="3600">
                <a:solidFill>
                  <a:srgbClr val="FFFFFF"/>
                </a:solidFill>
              </a:rPr>
              <a:t>|V|</a:t>
            </a:r>
            <a:endParaRPr sz="3600">
              <a:solidFill>
                <a:srgbClr val="FFFFFF"/>
              </a:solidFill>
            </a:endParaRPr>
          </a:p>
          <a:p>
            <a:pPr indent="-457200" lvl="0" marL="457200" rtl="0" algn="l">
              <a:spcBef>
                <a:spcPts val="0"/>
              </a:spcBef>
              <a:spcAft>
                <a:spcPts val="0"/>
              </a:spcAft>
              <a:buClr>
                <a:srgbClr val="FFFFFF"/>
              </a:buClr>
              <a:buSzPts val="3600"/>
              <a:buAutoNum type="arabicPeriod"/>
            </a:pPr>
            <a:r>
              <a:rPr lang="en" sz="3600">
                <a:solidFill>
                  <a:srgbClr val="FFFFFF"/>
                </a:solidFill>
              </a:rPr>
              <a:t>2|E|</a:t>
            </a:r>
            <a:endParaRPr sz="3600">
              <a:solidFill>
                <a:srgbClr val="FFFFFF"/>
              </a:solidFill>
            </a:endParaRPr>
          </a:p>
          <a:p>
            <a:pPr indent="-457200" lvl="0" marL="457200" rtl="0" algn="l">
              <a:spcBef>
                <a:spcPts val="0"/>
              </a:spcBef>
              <a:spcAft>
                <a:spcPts val="0"/>
              </a:spcAft>
              <a:buClr>
                <a:srgbClr val="FFFFFF"/>
              </a:buClr>
              <a:buSzPts val="3600"/>
              <a:buAutoNum type="arabicPeriod"/>
            </a:pPr>
            <a:r>
              <a:rPr lang="en" sz="3600">
                <a:solidFill>
                  <a:srgbClr val="FFFFFF"/>
                </a:solidFill>
              </a:rPr>
              <a:t>2|V|</a:t>
            </a:r>
            <a:endParaRPr sz="3600">
              <a:solidFill>
                <a:srgbClr val="FFFFFF"/>
              </a:solidFill>
            </a:endParaRPr>
          </a:p>
        </p:txBody>
      </p:sp>
      <p:sp>
        <p:nvSpPr>
          <p:cNvPr id="263" name="Google Shape;263;p44"/>
          <p:cNvSpPr txBox="1"/>
          <p:nvPr/>
        </p:nvSpPr>
        <p:spPr>
          <a:xfrm>
            <a:off x="663325" y="3969075"/>
            <a:ext cx="75576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What about directed graphs?</a:t>
            </a:r>
            <a:endParaRPr sz="36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5"/>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6"/>
          <p:cNvSpPr txBox="1"/>
          <p:nvPr/>
        </p:nvSpPr>
        <p:spPr>
          <a:xfrm>
            <a:off x="641575" y="226250"/>
            <a:ext cx="4349700" cy="3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a:t>
            </a:r>
            <a:r>
              <a:rPr lang="en" sz="2000">
                <a:solidFill>
                  <a:srgbClr val="FFFFFF"/>
                </a:solidFill>
              </a:rPr>
              <a:t>I observe that the numbers of bridges written next to the letters A, B, C, etc. together add up to twice the total number of bridges. The reason for this is that, in the calculation where every bridge leading to a given area is counted, each bridge is counted twice, once for each of the two areas which it joins.</a:t>
            </a:r>
            <a:r>
              <a:rPr lang="en" sz="2000">
                <a:solidFill>
                  <a:srgbClr val="FFFFFF"/>
                </a:solidFill>
              </a:rPr>
              <a:t>”</a:t>
            </a:r>
            <a:endParaRPr sz="2000">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t/>
            </a:r>
            <a:endParaRPr sz="2000">
              <a:solidFill>
                <a:srgbClr val="FFFFFF"/>
              </a:solidFill>
            </a:endParaRPr>
          </a:p>
        </p:txBody>
      </p:sp>
      <p:pic>
        <p:nvPicPr>
          <p:cNvPr id="274" name="Google Shape;274;p46"/>
          <p:cNvPicPr preferRelativeResize="0"/>
          <p:nvPr/>
        </p:nvPicPr>
        <p:blipFill>
          <a:blip r:embed="rId3">
            <a:alphaModFix/>
          </a:blip>
          <a:stretch>
            <a:fillRect/>
          </a:stretch>
        </p:blipFill>
        <p:spPr>
          <a:xfrm>
            <a:off x="5506373" y="226250"/>
            <a:ext cx="3140814" cy="4087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47"/>
          <p:cNvPicPr preferRelativeResize="0"/>
          <p:nvPr/>
        </p:nvPicPr>
        <p:blipFill>
          <a:blip r:embed="rId3">
            <a:alphaModFix/>
          </a:blip>
          <a:stretch>
            <a:fillRect/>
          </a:stretch>
        </p:blipFill>
        <p:spPr>
          <a:xfrm>
            <a:off x="914400" y="152400"/>
            <a:ext cx="4527437" cy="4838698"/>
          </a:xfrm>
          <a:prstGeom prst="rect">
            <a:avLst/>
          </a:prstGeom>
          <a:noFill/>
          <a:ln>
            <a:noFill/>
          </a:ln>
        </p:spPr>
      </p:pic>
      <p:sp>
        <p:nvSpPr>
          <p:cNvPr id="280" name="Google Shape;280;p47"/>
          <p:cNvSpPr txBox="1"/>
          <p:nvPr/>
        </p:nvSpPr>
        <p:spPr>
          <a:xfrm>
            <a:off x="5110875" y="2468450"/>
            <a:ext cx="3849600" cy="159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Eulerian path</a:t>
            </a:r>
            <a:endParaRPr sz="3600">
              <a:solidFill>
                <a:srgbClr val="FFFFFF"/>
              </a:solidFill>
            </a:endParaRPr>
          </a:p>
          <a:p>
            <a:pPr indent="0" lvl="0" marL="0" rtl="0" algn="l">
              <a:spcBef>
                <a:spcPts val="0"/>
              </a:spcBef>
              <a:spcAft>
                <a:spcPts val="0"/>
              </a:spcAft>
              <a:buNone/>
            </a:pPr>
            <a:r>
              <a:rPr lang="en" sz="3600">
                <a:solidFill>
                  <a:srgbClr val="3896D2"/>
                </a:solidFill>
              </a:rPr>
              <a:t>Eulerian cycle</a:t>
            </a:r>
            <a:endParaRPr sz="3600">
              <a:solidFill>
                <a:srgbClr val="3896D2"/>
              </a:solidFill>
            </a:endParaRPr>
          </a:p>
        </p:txBody>
      </p:sp>
      <p:sp>
        <p:nvSpPr>
          <p:cNvPr id="281" name="Google Shape;281;p47"/>
          <p:cNvSpPr/>
          <p:nvPr/>
        </p:nvSpPr>
        <p:spPr>
          <a:xfrm>
            <a:off x="6252675" y="4893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7"/>
          <p:cNvSpPr/>
          <p:nvPr/>
        </p:nvSpPr>
        <p:spPr>
          <a:xfrm>
            <a:off x="7548075" y="4893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7"/>
          <p:cNvSpPr/>
          <p:nvPr/>
        </p:nvSpPr>
        <p:spPr>
          <a:xfrm>
            <a:off x="6252675" y="15561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7"/>
          <p:cNvSpPr/>
          <p:nvPr/>
        </p:nvSpPr>
        <p:spPr>
          <a:xfrm>
            <a:off x="7548075" y="1556150"/>
            <a:ext cx="424200" cy="380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 name="Google Shape;285;p47"/>
          <p:cNvCxnSpPr>
            <a:stCxn id="281" idx="6"/>
            <a:endCxn id="282" idx="2"/>
          </p:cNvCxnSpPr>
          <p:nvPr/>
        </p:nvCxnSpPr>
        <p:spPr>
          <a:xfrm>
            <a:off x="6676875" y="679700"/>
            <a:ext cx="871200" cy="0"/>
          </a:xfrm>
          <a:prstGeom prst="straightConnector1">
            <a:avLst/>
          </a:prstGeom>
          <a:noFill/>
          <a:ln cap="flat" cmpd="sng" w="9525">
            <a:solidFill>
              <a:schemeClr val="lt1"/>
            </a:solidFill>
            <a:prstDash val="solid"/>
            <a:round/>
            <a:headEnd len="med" w="med" type="none"/>
            <a:tailEnd len="med" w="med" type="none"/>
          </a:ln>
        </p:spPr>
      </p:cxnSp>
      <p:cxnSp>
        <p:nvCxnSpPr>
          <p:cNvPr id="286" name="Google Shape;286;p47"/>
          <p:cNvCxnSpPr>
            <a:stCxn id="281" idx="4"/>
            <a:endCxn id="283" idx="0"/>
          </p:cNvCxnSpPr>
          <p:nvPr/>
        </p:nvCxnSpPr>
        <p:spPr>
          <a:xfrm>
            <a:off x="6464775" y="870050"/>
            <a:ext cx="0" cy="686100"/>
          </a:xfrm>
          <a:prstGeom prst="straightConnector1">
            <a:avLst/>
          </a:prstGeom>
          <a:noFill/>
          <a:ln cap="flat" cmpd="sng" w="9525">
            <a:solidFill>
              <a:schemeClr val="lt1"/>
            </a:solidFill>
            <a:prstDash val="solid"/>
            <a:round/>
            <a:headEnd len="med" w="med" type="none"/>
            <a:tailEnd len="med" w="med" type="none"/>
          </a:ln>
        </p:spPr>
      </p:cxnSp>
      <p:cxnSp>
        <p:nvCxnSpPr>
          <p:cNvPr id="287" name="Google Shape;287;p47"/>
          <p:cNvCxnSpPr>
            <a:stCxn id="282" idx="4"/>
            <a:endCxn id="284" idx="0"/>
          </p:cNvCxnSpPr>
          <p:nvPr/>
        </p:nvCxnSpPr>
        <p:spPr>
          <a:xfrm>
            <a:off x="7760175" y="870050"/>
            <a:ext cx="0" cy="686100"/>
          </a:xfrm>
          <a:prstGeom prst="straightConnector1">
            <a:avLst/>
          </a:prstGeom>
          <a:noFill/>
          <a:ln cap="flat" cmpd="sng" w="9525">
            <a:solidFill>
              <a:schemeClr val="lt1"/>
            </a:solidFill>
            <a:prstDash val="solid"/>
            <a:round/>
            <a:headEnd len="med" w="med" type="none"/>
            <a:tailEnd len="med" w="med" type="none"/>
          </a:ln>
        </p:spPr>
      </p:cxnSp>
      <p:cxnSp>
        <p:nvCxnSpPr>
          <p:cNvPr id="288" name="Google Shape;288;p47"/>
          <p:cNvCxnSpPr>
            <a:stCxn id="283" idx="6"/>
            <a:endCxn id="284" idx="2"/>
          </p:cNvCxnSpPr>
          <p:nvPr/>
        </p:nvCxnSpPr>
        <p:spPr>
          <a:xfrm>
            <a:off x="6676875" y="1746500"/>
            <a:ext cx="871200" cy="0"/>
          </a:xfrm>
          <a:prstGeom prst="straightConnector1">
            <a:avLst/>
          </a:prstGeom>
          <a:noFill/>
          <a:ln cap="flat" cmpd="sng" w="9525">
            <a:solidFill>
              <a:schemeClr val="lt1"/>
            </a:solidFill>
            <a:prstDash val="solid"/>
            <a:round/>
            <a:headEnd len="med" w="med" type="none"/>
            <a:tailEnd len="med" w="med" type="none"/>
          </a:ln>
        </p:spPr>
      </p:cxnSp>
      <p:cxnSp>
        <p:nvCxnSpPr>
          <p:cNvPr id="289" name="Google Shape;289;p47"/>
          <p:cNvCxnSpPr>
            <a:stCxn id="281" idx="5"/>
            <a:endCxn id="284" idx="1"/>
          </p:cNvCxnSpPr>
          <p:nvPr/>
        </p:nvCxnSpPr>
        <p:spPr>
          <a:xfrm>
            <a:off x="6614752" y="814298"/>
            <a:ext cx="995400" cy="797700"/>
          </a:xfrm>
          <a:prstGeom prst="straightConnector1">
            <a:avLst/>
          </a:prstGeom>
          <a:noFill/>
          <a:ln cap="flat" cmpd="sng" w="9525">
            <a:solidFill>
              <a:schemeClr val="lt1"/>
            </a:solidFill>
            <a:prstDash val="solid"/>
            <a:round/>
            <a:headEnd len="med" w="med" type="none"/>
            <a:tailEnd len="med" w="med" type="none"/>
          </a:ln>
        </p:spPr>
      </p:cxnSp>
      <p:sp>
        <p:nvSpPr>
          <p:cNvPr id="290" name="Google Shape;290;p47"/>
          <p:cNvSpPr txBox="1"/>
          <p:nvPr/>
        </p:nvSpPr>
        <p:spPr>
          <a:xfrm>
            <a:off x="6829000" y="2936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291" name="Google Shape;291;p47"/>
          <p:cNvSpPr txBox="1"/>
          <p:nvPr/>
        </p:nvSpPr>
        <p:spPr>
          <a:xfrm>
            <a:off x="7819600" y="10556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t>
            </a:r>
            <a:endParaRPr/>
          </a:p>
          <a:p>
            <a:pPr indent="0" lvl="0" marL="0" rtl="0" algn="l">
              <a:spcBef>
                <a:spcPts val="0"/>
              </a:spcBef>
              <a:spcAft>
                <a:spcPts val="0"/>
              </a:spcAft>
              <a:buNone/>
            </a:pPr>
            <a:r>
              <a:t/>
            </a:r>
            <a:endParaRPr/>
          </a:p>
        </p:txBody>
      </p:sp>
      <p:sp>
        <p:nvSpPr>
          <p:cNvPr id="292" name="Google Shape;292;p47"/>
          <p:cNvSpPr txBox="1"/>
          <p:nvPr/>
        </p:nvSpPr>
        <p:spPr>
          <a:xfrm>
            <a:off x="6981400" y="17414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293" name="Google Shape;293;p47"/>
          <p:cNvSpPr txBox="1"/>
          <p:nvPr/>
        </p:nvSpPr>
        <p:spPr>
          <a:xfrm>
            <a:off x="6067000" y="9794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
            </a:r>
            <a:endParaRPr/>
          </a:p>
        </p:txBody>
      </p:sp>
      <p:sp>
        <p:nvSpPr>
          <p:cNvPr id="294" name="Google Shape;294;p47"/>
          <p:cNvSpPr txBox="1"/>
          <p:nvPr/>
        </p:nvSpPr>
        <p:spPr>
          <a:xfrm>
            <a:off x="7057600" y="903200"/>
            <a:ext cx="424200" cy="3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8"/>
          <p:cNvPicPr preferRelativeResize="0"/>
          <p:nvPr/>
        </p:nvPicPr>
        <p:blipFill>
          <a:blip r:embed="rId3">
            <a:alphaModFix/>
          </a:blip>
          <a:stretch>
            <a:fillRect/>
          </a:stretch>
        </p:blipFill>
        <p:spPr>
          <a:xfrm>
            <a:off x="152400" y="152400"/>
            <a:ext cx="5859711" cy="48387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49"/>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50"/>
          <p:cNvPicPr preferRelativeResize="0"/>
          <p:nvPr/>
        </p:nvPicPr>
        <p:blipFill>
          <a:blip r:embed="rId3">
            <a:alphaModFix/>
          </a:blip>
          <a:stretch>
            <a:fillRect/>
          </a:stretch>
        </p:blipFill>
        <p:spPr>
          <a:xfrm>
            <a:off x="152400" y="152400"/>
            <a:ext cx="8839203" cy="1395664"/>
          </a:xfrm>
          <a:prstGeom prst="rect">
            <a:avLst/>
          </a:prstGeom>
          <a:noFill/>
          <a:ln>
            <a:noFill/>
          </a:ln>
        </p:spPr>
      </p:pic>
      <p:sp>
        <p:nvSpPr>
          <p:cNvPr id="310" name="Google Shape;310;p50"/>
          <p:cNvSpPr txBox="1"/>
          <p:nvPr/>
        </p:nvSpPr>
        <p:spPr>
          <a:xfrm>
            <a:off x="402350" y="1511525"/>
            <a:ext cx="8286000" cy="89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111111"/>
                </a:solidFill>
                <a:highlight>
                  <a:srgbClr val="FFFFFF"/>
                </a:highlight>
                <a:latin typeface="Roboto"/>
                <a:ea typeface="Roboto"/>
                <a:cs typeface="Roboto"/>
                <a:sym typeface="Roboto"/>
              </a:rPr>
              <a:t>“An algorithm to trace the itinerary of a snow ploughing truck that respects street priorities is developed. It is based on the notion of an Eulerian circuit... “</a:t>
            </a:r>
            <a:endParaRPr sz="1800"/>
          </a:p>
        </p:txBody>
      </p:sp>
      <p:pic>
        <p:nvPicPr>
          <p:cNvPr id="311" name="Google Shape;311;p50"/>
          <p:cNvPicPr preferRelativeResize="0"/>
          <p:nvPr/>
        </p:nvPicPr>
        <p:blipFill>
          <a:blip r:embed="rId4">
            <a:alphaModFix/>
          </a:blip>
          <a:stretch>
            <a:fillRect/>
          </a:stretch>
        </p:blipFill>
        <p:spPr>
          <a:xfrm>
            <a:off x="1652175" y="2571750"/>
            <a:ext cx="4332186" cy="2435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Popular graph search algorithms for interviews</a:t>
            </a:r>
            <a:endParaRPr/>
          </a:p>
        </p:txBody>
      </p:sp>
      <p:sp>
        <p:nvSpPr>
          <p:cNvPr id="99" name="Google Shape;9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Breadth-first search (BFS)</a:t>
            </a:r>
            <a:endParaRPr/>
          </a:p>
          <a:p>
            <a:pPr indent="0" lvl="0" marL="0" rtl="0" algn="l">
              <a:spcBef>
                <a:spcPts val="1600"/>
              </a:spcBef>
              <a:spcAft>
                <a:spcPts val="0"/>
              </a:spcAft>
              <a:buNone/>
            </a:pPr>
            <a:r>
              <a:rPr lang="en"/>
              <a:t>Depth-first search (DFS)</a:t>
            </a:r>
            <a:endParaRPr/>
          </a:p>
          <a:p>
            <a:pPr indent="0" lvl="0" marL="0" rtl="0" algn="l">
              <a:spcBef>
                <a:spcPts val="1600"/>
              </a:spcBef>
              <a:spcAft>
                <a:spcPts val="0"/>
              </a:spcAft>
              <a:buNone/>
            </a:pPr>
            <a:r>
              <a:rPr lang="en"/>
              <a:t>Prim’s algorithm for Minimum Spanning Trees </a:t>
            </a:r>
            <a:endParaRPr/>
          </a:p>
          <a:p>
            <a:pPr indent="0" lvl="0" marL="0" rtl="0" algn="l">
              <a:spcBef>
                <a:spcPts val="1600"/>
              </a:spcBef>
              <a:spcAft>
                <a:spcPts val="0"/>
              </a:spcAft>
              <a:buNone/>
            </a:pPr>
            <a:r>
              <a:rPr lang="en"/>
              <a:t>Dijkstra’s algorithm for shortest paths</a:t>
            </a:r>
            <a:endParaRPr/>
          </a:p>
          <a:p>
            <a:pPr indent="0" lvl="0" marL="0" rtl="0" algn="l">
              <a:spcBef>
                <a:spcPts val="1600"/>
              </a:spcBef>
              <a:spcAft>
                <a:spcPts val="1600"/>
              </a:spcAft>
              <a:buNone/>
            </a:pPr>
            <a:r>
              <a:rPr lang="en"/>
              <a:t>Best-first search and 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1"/>
          <p:cNvPicPr preferRelativeResize="0"/>
          <p:nvPr/>
        </p:nvPicPr>
        <p:blipFill>
          <a:blip r:embed="rId3">
            <a:alphaModFix/>
          </a:blip>
          <a:stretch>
            <a:fillRect/>
          </a:stretch>
        </p:blipFill>
        <p:spPr>
          <a:xfrm>
            <a:off x="704163" y="251550"/>
            <a:ext cx="7735675" cy="40438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2"/>
          <p:cNvPicPr preferRelativeResize="0"/>
          <p:nvPr/>
        </p:nvPicPr>
        <p:blipFill>
          <a:blip r:embed="rId3">
            <a:alphaModFix/>
          </a:blip>
          <a:stretch>
            <a:fillRect/>
          </a:stretch>
        </p:blipFill>
        <p:spPr>
          <a:xfrm>
            <a:off x="0" y="0"/>
            <a:ext cx="6257225"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Different word problems can map to the same graph problem. </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4"/>
          <p:cNvPicPr preferRelativeResize="0"/>
          <p:nvPr/>
        </p:nvPicPr>
        <p:blipFill>
          <a:blip r:embed="rId3">
            <a:alphaModFix/>
          </a:blip>
          <a:stretch>
            <a:fillRect/>
          </a:stretch>
        </p:blipFill>
        <p:spPr>
          <a:xfrm>
            <a:off x="990600" y="152400"/>
            <a:ext cx="6247475" cy="4277875"/>
          </a:xfrm>
          <a:prstGeom prst="rect">
            <a:avLst/>
          </a:prstGeom>
          <a:noFill/>
          <a:ln>
            <a:noFill/>
          </a:ln>
        </p:spPr>
      </p:pic>
      <p:sp>
        <p:nvSpPr>
          <p:cNvPr id="332" name="Google Shape;332;p54"/>
          <p:cNvSpPr txBox="1"/>
          <p:nvPr/>
        </p:nvSpPr>
        <p:spPr>
          <a:xfrm>
            <a:off x="902800" y="543950"/>
            <a:ext cx="3729900" cy="105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t>Connected graph</a:t>
            </a:r>
            <a:endParaRPr sz="36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55"/>
          <p:cNvPicPr preferRelativeResize="0"/>
          <p:nvPr/>
        </p:nvPicPr>
        <p:blipFill>
          <a:blip r:embed="rId3">
            <a:alphaModFix/>
          </a:blip>
          <a:stretch>
            <a:fillRect/>
          </a:stretch>
        </p:blipFill>
        <p:spPr>
          <a:xfrm>
            <a:off x="0" y="0"/>
            <a:ext cx="6291225" cy="4684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6"/>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If a graph has an Eulerian cycle, </a:t>
            </a:r>
            <a:br>
              <a:rPr lang="en">
                <a:solidFill>
                  <a:srgbClr val="FFFFFF"/>
                </a:solidFill>
              </a:rPr>
            </a:br>
            <a:r>
              <a:rPr lang="en">
                <a:solidFill>
                  <a:srgbClr val="FFFFFF"/>
                </a:solidFill>
              </a:rPr>
              <a:t>it must be connected? </a:t>
            </a:r>
            <a:endParaRPr>
              <a:solidFill>
                <a:srgbClr val="FFFFFF"/>
              </a:solidFill>
            </a:endParaRPr>
          </a:p>
          <a:p>
            <a:pPr indent="0" lvl="0" marL="0" rtl="0" algn="ctr">
              <a:spcBef>
                <a:spcPts val="0"/>
              </a:spcBef>
              <a:spcAft>
                <a:spcPts val="0"/>
              </a:spcAft>
              <a:buNone/>
            </a:pPr>
            <a:r>
              <a:t/>
            </a:r>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7"/>
          <p:cNvSpPr/>
          <p:nvPr/>
        </p:nvSpPr>
        <p:spPr>
          <a:xfrm>
            <a:off x="1657775" y="1935150"/>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7"/>
          <p:cNvSpPr/>
          <p:nvPr/>
        </p:nvSpPr>
        <p:spPr>
          <a:xfrm>
            <a:off x="3305125" y="1706550"/>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7"/>
          <p:cNvSpPr/>
          <p:nvPr/>
        </p:nvSpPr>
        <p:spPr>
          <a:xfrm>
            <a:off x="2502825" y="3146700"/>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7"/>
          <p:cNvSpPr/>
          <p:nvPr/>
        </p:nvSpPr>
        <p:spPr>
          <a:xfrm>
            <a:off x="5304675" y="1619125"/>
            <a:ext cx="562500" cy="63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 name="Google Shape;351;p57"/>
          <p:cNvCxnSpPr>
            <a:stCxn id="347" idx="6"/>
            <a:endCxn id="348" idx="2"/>
          </p:cNvCxnSpPr>
          <p:nvPr/>
        </p:nvCxnSpPr>
        <p:spPr>
          <a:xfrm flipH="1" rot="10800000">
            <a:off x="2220275" y="2024850"/>
            <a:ext cx="1084800" cy="228600"/>
          </a:xfrm>
          <a:prstGeom prst="straightConnector1">
            <a:avLst/>
          </a:prstGeom>
          <a:noFill/>
          <a:ln cap="flat" cmpd="sng" w="9525">
            <a:solidFill>
              <a:schemeClr val="lt1"/>
            </a:solidFill>
            <a:prstDash val="solid"/>
            <a:round/>
            <a:headEnd len="med" w="med" type="none"/>
            <a:tailEnd len="med" w="med" type="none"/>
          </a:ln>
        </p:spPr>
      </p:cxnSp>
      <p:cxnSp>
        <p:nvCxnSpPr>
          <p:cNvPr id="352" name="Google Shape;352;p57"/>
          <p:cNvCxnSpPr>
            <a:stCxn id="348" idx="4"/>
            <a:endCxn id="349" idx="7"/>
          </p:cNvCxnSpPr>
          <p:nvPr/>
        </p:nvCxnSpPr>
        <p:spPr>
          <a:xfrm flipH="1">
            <a:off x="2983075" y="2343150"/>
            <a:ext cx="603300" cy="896700"/>
          </a:xfrm>
          <a:prstGeom prst="straightConnector1">
            <a:avLst/>
          </a:prstGeom>
          <a:noFill/>
          <a:ln cap="flat" cmpd="sng" w="9525">
            <a:solidFill>
              <a:schemeClr val="lt1"/>
            </a:solidFill>
            <a:prstDash val="solid"/>
            <a:round/>
            <a:headEnd len="med" w="med" type="none"/>
            <a:tailEnd len="med" w="med" type="none"/>
          </a:ln>
        </p:spPr>
      </p:cxnSp>
      <p:cxnSp>
        <p:nvCxnSpPr>
          <p:cNvPr id="353" name="Google Shape;353;p57"/>
          <p:cNvCxnSpPr>
            <a:stCxn id="347" idx="5"/>
            <a:endCxn id="349" idx="1"/>
          </p:cNvCxnSpPr>
          <p:nvPr/>
        </p:nvCxnSpPr>
        <p:spPr>
          <a:xfrm>
            <a:off x="2137899" y="2478522"/>
            <a:ext cx="447300" cy="7614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58"/>
          <p:cNvPicPr preferRelativeResize="0"/>
          <p:nvPr/>
        </p:nvPicPr>
        <p:blipFill>
          <a:blip r:embed="rId3">
            <a:alphaModFix/>
          </a:blip>
          <a:stretch>
            <a:fillRect/>
          </a:stretch>
        </p:blipFill>
        <p:spPr>
          <a:xfrm>
            <a:off x="914400" y="152400"/>
            <a:ext cx="4527437" cy="48386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311700" y="938875"/>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a:solidFill>
                  <a:schemeClr val="lt1"/>
                </a:solidFill>
              </a:rPr>
              <a:t>Observation: Every time we enter a vertex, we exit it along some unused edge. </a:t>
            </a:r>
            <a:endParaRPr>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endParaRPr>
          </a:p>
          <a:p>
            <a:pPr indent="0" lvl="0" marL="0" rtl="0" algn="ctr">
              <a:spcBef>
                <a:spcPts val="0"/>
              </a:spcBef>
              <a:spcAft>
                <a:spcPts val="0"/>
              </a:spcAft>
              <a:buNone/>
            </a:pPr>
            <a:r>
              <a:rPr lang="en" sz="3600">
                <a:solidFill>
                  <a:schemeClr val="lt1"/>
                </a:solidFill>
              </a:rPr>
              <a:t>Observation: Every time we enter a vertex, we can exit it along some unused edge.</a:t>
            </a:r>
            <a:endParaRPr sz="3600">
              <a:solidFill>
                <a:schemeClr val="lt1"/>
              </a:solidFill>
            </a:endParaRPr>
          </a:p>
          <a:p>
            <a:pPr indent="0" lvl="0" marL="0" rtl="0" algn="ctr">
              <a:spcBef>
                <a:spcPts val="0"/>
              </a:spcBef>
              <a:spcAft>
                <a:spcPts val="0"/>
              </a:spcAft>
              <a:buNone/>
            </a:pPr>
            <a:r>
              <a:t/>
            </a:r>
            <a:endParaRPr sz="3600">
              <a:solidFill>
                <a:schemeClr val="lt1"/>
              </a:solidFill>
            </a:endParaRPr>
          </a:p>
          <a:p>
            <a:pPr indent="0" lvl="0" marL="0" rtl="0" algn="ctr">
              <a:spcBef>
                <a:spcPts val="0"/>
              </a:spcBef>
              <a:spcAft>
                <a:spcPts val="0"/>
              </a:spcAft>
              <a:buNone/>
            </a:pPr>
            <a:r>
              <a:rPr lang="en" sz="3600">
                <a:solidFill>
                  <a:schemeClr val="lt1"/>
                </a:solidFill>
              </a:rPr>
              <a:t>So the degree of every vertex must be even.</a:t>
            </a:r>
            <a:r>
              <a:rPr lang="en">
                <a:solidFill>
                  <a:schemeClr val="lt1"/>
                </a:solidFill>
              </a:rPr>
              <a:t>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a:t>
            </a:r>
            <a:endParaRPr/>
          </a:p>
        </p:txBody>
      </p:sp>
      <p:sp>
        <p:nvSpPr>
          <p:cNvPr id="105" name="Google Shape;105;p25"/>
          <p:cNvSpPr/>
          <p:nvPr/>
        </p:nvSpPr>
        <p:spPr>
          <a:xfrm>
            <a:off x="2516025" y="14332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Eulerian cycle or path problem</a:t>
            </a:r>
            <a:endParaRPr/>
          </a:p>
        </p:txBody>
      </p:sp>
      <p:sp>
        <p:nvSpPr>
          <p:cNvPr id="106" name="Google Shape;106;p25"/>
          <p:cNvSpPr/>
          <p:nvPr/>
        </p:nvSpPr>
        <p:spPr>
          <a:xfrm>
            <a:off x="2516025" y="724550"/>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 representations</a:t>
            </a:r>
            <a:endParaRPr/>
          </a:p>
        </p:txBody>
      </p:sp>
      <p:cxnSp>
        <p:nvCxnSpPr>
          <p:cNvPr id="107" name="Google Shape;107;p25"/>
          <p:cNvCxnSpPr>
            <a:stCxn id="105" idx="2"/>
            <a:endCxn id="106" idx="0"/>
          </p:cNvCxnSpPr>
          <p:nvPr/>
        </p:nvCxnSpPr>
        <p:spPr>
          <a:xfrm>
            <a:off x="3901425" y="517425"/>
            <a:ext cx="0" cy="207000"/>
          </a:xfrm>
          <a:prstGeom prst="straightConnector1">
            <a:avLst/>
          </a:prstGeom>
          <a:noFill/>
          <a:ln cap="flat" cmpd="sng" w="9525">
            <a:solidFill>
              <a:schemeClr val="lt1"/>
            </a:solidFill>
            <a:prstDash val="solid"/>
            <a:round/>
            <a:headEnd len="med" w="med" type="none"/>
            <a:tailEnd len="med" w="med" type="triangle"/>
          </a:ln>
        </p:spPr>
      </p:cxnSp>
      <p:sp>
        <p:nvSpPr>
          <p:cNvPr id="108" name="Google Shape;108;p25"/>
          <p:cNvSpPr/>
          <p:nvPr/>
        </p:nvSpPr>
        <p:spPr>
          <a:xfrm>
            <a:off x="2516025" y="1305775"/>
            <a:ext cx="2770800" cy="374100"/>
          </a:xfrm>
          <a:prstGeom prst="rect">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General graph traversal</a:t>
            </a:r>
            <a:endParaRPr/>
          </a:p>
        </p:txBody>
      </p:sp>
      <p:cxnSp>
        <p:nvCxnSpPr>
          <p:cNvPr id="109" name="Google Shape;109;p25"/>
          <p:cNvCxnSpPr>
            <a:stCxn id="106" idx="2"/>
            <a:endCxn id="108" idx="0"/>
          </p:cNvCxnSpPr>
          <p:nvPr/>
        </p:nvCxnSpPr>
        <p:spPr>
          <a:xfrm>
            <a:off x="3901425" y="1098650"/>
            <a:ext cx="0" cy="207000"/>
          </a:xfrm>
          <a:prstGeom prst="straightConnector1">
            <a:avLst/>
          </a:prstGeom>
          <a:noFill/>
          <a:ln cap="flat" cmpd="sng" w="9525">
            <a:solidFill>
              <a:schemeClr val="lt1"/>
            </a:solidFill>
            <a:prstDash val="solid"/>
            <a:round/>
            <a:headEnd len="med" w="med" type="none"/>
            <a:tailEnd len="med" w="med" type="triangle"/>
          </a:ln>
        </p:spPr>
      </p:cxnSp>
      <p:sp>
        <p:nvSpPr>
          <p:cNvPr id="110" name="Google Shape;110;p25"/>
          <p:cNvSpPr/>
          <p:nvPr/>
        </p:nvSpPr>
        <p:spPr>
          <a:xfrm>
            <a:off x="573275" y="2022375"/>
            <a:ext cx="8919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a:t>
            </a:r>
            <a:endParaRPr/>
          </a:p>
        </p:txBody>
      </p:sp>
      <p:sp>
        <p:nvSpPr>
          <p:cNvPr id="111" name="Google Shape;111;p25"/>
          <p:cNvSpPr/>
          <p:nvPr/>
        </p:nvSpPr>
        <p:spPr>
          <a:xfrm>
            <a:off x="4307075" y="2022375"/>
            <a:ext cx="891900" cy="5493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a:t>
            </a:r>
            <a:endParaRPr/>
          </a:p>
        </p:txBody>
      </p:sp>
      <p:sp>
        <p:nvSpPr>
          <p:cNvPr id="112" name="Google Shape;112;p25"/>
          <p:cNvSpPr/>
          <p:nvPr/>
        </p:nvSpPr>
        <p:spPr>
          <a:xfrm>
            <a:off x="1692675" y="2022375"/>
            <a:ext cx="11943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a:t>
            </a:r>
            <a:endParaRPr/>
          </a:p>
        </p:txBody>
      </p:sp>
      <p:sp>
        <p:nvSpPr>
          <p:cNvPr id="113" name="Google Shape;113;p25"/>
          <p:cNvSpPr/>
          <p:nvPr/>
        </p:nvSpPr>
        <p:spPr>
          <a:xfrm>
            <a:off x="31640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a:t>
            </a:r>
            <a:endParaRPr/>
          </a:p>
        </p:txBody>
      </p:sp>
      <p:sp>
        <p:nvSpPr>
          <p:cNvPr id="114" name="Google Shape;114;p25"/>
          <p:cNvSpPr/>
          <p:nvPr/>
        </p:nvSpPr>
        <p:spPr>
          <a:xfrm>
            <a:off x="55262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Best-first</a:t>
            </a:r>
            <a:endParaRPr/>
          </a:p>
        </p:txBody>
      </p:sp>
      <p:cxnSp>
        <p:nvCxnSpPr>
          <p:cNvPr id="115" name="Google Shape;115;p25"/>
          <p:cNvCxnSpPr>
            <a:endCxn id="110" idx="0"/>
          </p:cNvCxnSpPr>
          <p:nvPr/>
        </p:nvCxnSpPr>
        <p:spPr>
          <a:xfrm flipH="1">
            <a:off x="1019225" y="1680075"/>
            <a:ext cx="1640100" cy="342300"/>
          </a:xfrm>
          <a:prstGeom prst="straightConnector1">
            <a:avLst/>
          </a:prstGeom>
          <a:noFill/>
          <a:ln cap="flat" cmpd="sng" w="9525">
            <a:solidFill>
              <a:schemeClr val="lt1"/>
            </a:solidFill>
            <a:prstDash val="solid"/>
            <a:round/>
            <a:headEnd len="med" w="med" type="none"/>
            <a:tailEnd len="med" w="med" type="triangle"/>
          </a:ln>
        </p:spPr>
      </p:cxnSp>
      <p:cxnSp>
        <p:nvCxnSpPr>
          <p:cNvPr id="116" name="Google Shape;116;p25"/>
          <p:cNvCxnSpPr>
            <a:endCxn id="112" idx="0"/>
          </p:cNvCxnSpPr>
          <p:nvPr/>
        </p:nvCxnSpPr>
        <p:spPr>
          <a:xfrm flipH="1">
            <a:off x="2289825" y="1695975"/>
            <a:ext cx="823500" cy="326400"/>
          </a:xfrm>
          <a:prstGeom prst="straightConnector1">
            <a:avLst/>
          </a:prstGeom>
          <a:noFill/>
          <a:ln cap="flat" cmpd="sng" w="9525">
            <a:solidFill>
              <a:schemeClr val="lt1"/>
            </a:solidFill>
            <a:prstDash val="solid"/>
            <a:round/>
            <a:headEnd len="med" w="med" type="none"/>
            <a:tailEnd len="med" w="med" type="triangle"/>
          </a:ln>
        </p:spPr>
      </p:cxnSp>
      <p:cxnSp>
        <p:nvCxnSpPr>
          <p:cNvPr id="117" name="Google Shape;117;p25"/>
          <p:cNvCxnSpPr>
            <a:endCxn id="113" idx="0"/>
          </p:cNvCxnSpPr>
          <p:nvPr/>
        </p:nvCxnSpPr>
        <p:spPr>
          <a:xfrm flipH="1">
            <a:off x="3610025" y="1695975"/>
            <a:ext cx="36600" cy="326400"/>
          </a:xfrm>
          <a:prstGeom prst="straightConnector1">
            <a:avLst/>
          </a:prstGeom>
          <a:noFill/>
          <a:ln cap="flat" cmpd="sng" w="9525">
            <a:solidFill>
              <a:schemeClr val="lt1"/>
            </a:solidFill>
            <a:prstDash val="solid"/>
            <a:round/>
            <a:headEnd len="med" w="med" type="none"/>
            <a:tailEnd len="med" w="med" type="triangle"/>
          </a:ln>
        </p:spPr>
      </p:cxnSp>
      <p:cxnSp>
        <p:nvCxnSpPr>
          <p:cNvPr id="118" name="Google Shape;118;p25"/>
          <p:cNvCxnSpPr>
            <a:endCxn id="111" idx="0"/>
          </p:cNvCxnSpPr>
          <p:nvPr/>
        </p:nvCxnSpPr>
        <p:spPr>
          <a:xfrm>
            <a:off x="4395125" y="1687875"/>
            <a:ext cx="357900" cy="334500"/>
          </a:xfrm>
          <a:prstGeom prst="straightConnector1">
            <a:avLst/>
          </a:prstGeom>
          <a:noFill/>
          <a:ln cap="flat" cmpd="sng" w="9525">
            <a:solidFill>
              <a:schemeClr val="lt1"/>
            </a:solidFill>
            <a:prstDash val="solid"/>
            <a:round/>
            <a:headEnd len="med" w="med" type="none"/>
            <a:tailEnd len="med" w="med" type="triangle"/>
          </a:ln>
        </p:spPr>
      </p:cxnSp>
      <p:cxnSp>
        <p:nvCxnSpPr>
          <p:cNvPr id="119" name="Google Shape;119;p25"/>
          <p:cNvCxnSpPr>
            <a:endCxn id="114" idx="0"/>
          </p:cNvCxnSpPr>
          <p:nvPr/>
        </p:nvCxnSpPr>
        <p:spPr>
          <a:xfrm>
            <a:off x="4960325" y="1687875"/>
            <a:ext cx="1011900" cy="334500"/>
          </a:xfrm>
          <a:prstGeom prst="straightConnector1">
            <a:avLst/>
          </a:prstGeom>
          <a:noFill/>
          <a:ln cap="flat" cmpd="sng" w="9525">
            <a:solidFill>
              <a:schemeClr val="lt1"/>
            </a:solidFill>
            <a:prstDash val="solid"/>
            <a:round/>
            <a:headEnd len="med" w="med" type="none"/>
            <a:tailEnd len="med" w="med" type="triangle"/>
          </a:ln>
        </p:spPr>
      </p:cxnSp>
      <p:sp>
        <p:nvSpPr>
          <p:cNvPr id="120" name="Google Shape;120;p25"/>
          <p:cNvSpPr/>
          <p:nvPr/>
        </p:nvSpPr>
        <p:spPr>
          <a:xfrm>
            <a:off x="374100" y="2945975"/>
            <a:ext cx="1194300" cy="6291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bipartite</a:t>
            </a:r>
            <a:endParaRPr/>
          </a:p>
        </p:txBody>
      </p:sp>
      <p:sp>
        <p:nvSpPr>
          <p:cNvPr id="121" name="Google Shape;121;p25"/>
          <p:cNvSpPr/>
          <p:nvPr/>
        </p:nvSpPr>
        <p:spPr>
          <a:xfrm>
            <a:off x="1898100" y="2945975"/>
            <a:ext cx="1640100" cy="9597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connected</a:t>
            </a:r>
            <a:br>
              <a:rPr lang="en"/>
            </a:br>
            <a:r>
              <a:rPr lang="en"/>
              <a:t>components &amp; cycles</a:t>
            </a:r>
            <a:endParaRPr/>
          </a:p>
        </p:txBody>
      </p:sp>
      <p:cxnSp>
        <p:nvCxnSpPr>
          <p:cNvPr id="122" name="Google Shape;122;p25"/>
          <p:cNvCxnSpPr>
            <a:stCxn id="110" idx="4"/>
            <a:endCxn id="120" idx="0"/>
          </p:cNvCxnSpPr>
          <p:nvPr/>
        </p:nvCxnSpPr>
        <p:spPr>
          <a:xfrm flipH="1">
            <a:off x="971225" y="2571675"/>
            <a:ext cx="48000" cy="374400"/>
          </a:xfrm>
          <a:prstGeom prst="straightConnector1">
            <a:avLst/>
          </a:prstGeom>
          <a:noFill/>
          <a:ln cap="flat" cmpd="sng" w="9525">
            <a:solidFill>
              <a:schemeClr val="lt1"/>
            </a:solidFill>
            <a:prstDash val="solid"/>
            <a:round/>
            <a:headEnd len="med" w="med" type="none"/>
            <a:tailEnd len="med" w="med" type="triangle"/>
          </a:ln>
        </p:spPr>
      </p:cxnSp>
      <p:cxnSp>
        <p:nvCxnSpPr>
          <p:cNvPr id="123" name="Google Shape;123;p25"/>
          <p:cNvCxnSpPr>
            <a:stCxn id="110" idx="5"/>
          </p:cNvCxnSpPr>
          <p:nvPr/>
        </p:nvCxnSpPr>
        <p:spPr>
          <a:xfrm>
            <a:off x="1334559" y="2491232"/>
            <a:ext cx="1181400" cy="454800"/>
          </a:xfrm>
          <a:prstGeom prst="straightConnector1">
            <a:avLst/>
          </a:prstGeom>
          <a:noFill/>
          <a:ln cap="flat" cmpd="sng" w="9525">
            <a:solidFill>
              <a:schemeClr val="lt1"/>
            </a:solidFill>
            <a:prstDash val="solid"/>
            <a:round/>
            <a:headEnd len="med" w="med" type="none"/>
            <a:tailEnd len="med" w="med" type="triangle"/>
          </a:ln>
        </p:spPr>
      </p:cxnSp>
      <p:cxnSp>
        <p:nvCxnSpPr>
          <p:cNvPr id="124" name="Google Shape;124;p25"/>
          <p:cNvCxnSpPr>
            <a:stCxn id="111" idx="4"/>
            <a:endCxn id="121" idx="0"/>
          </p:cNvCxnSpPr>
          <p:nvPr/>
        </p:nvCxnSpPr>
        <p:spPr>
          <a:xfrm flipH="1">
            <a:off x="2718125" y="2571675"/>
            <a:ext cx="2034900" cy="374400"/>
          </a:xfrm>
          <a:prstGeom prst="straightConnector1">
            <a:avLst/>
          </a:prstGeom>
          <a:noFill/>
          <a:ln cap="flat" cmpd="sng" w="9525">
            <a:solidFill>
              <a:schemeClr val="lt1"/>
            </a:solidFill>
            <a:prstDash val="solid"/>
            <a:round/>
            <a:headEnd len="med" w="med" type="none"/>
            <a:tailEnd len="med" w="med" type="triangle"/>
          </a:ln>
        </p:spPr>
      </p:cxnSp>
      <p:sp>
        <p:nvSpPr>
          <p:cNvPr id="125" name="Google Shape;125;p25"/>
          <p:cNvSpPr/>
          <p:nvPr/>
        </p:nvSpPr>
        <p:spPr>
          <a:xfrm>
            <a:off x="6745475" y="2022375"/>
            <a:ext cx="891900" cy="549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126" name="Google Shape;126;p25"/>
          <p:cNvCxnSpPr>
            <a:stCxn id="114" idx="6"/>
            <a:endCxn id="125" idx="2"/>
          </p:cNvCxnSpPr>
          <p:nvPr/>
        </p:nvCxnSpPr>
        <p:spPr>
          <a:xfrm>
            <a:off x="6418175" y="2297025"/>
            <a:ext cx="327300" cy="0"/>
          </a:xfrm>
          <a:prstGeom prst="straightConnector1">
            <a:avLst/>
          </a:prstGeom>
          <a:noFill/>
          <a:ln cap="flat" cmpd="sng" w="9525">
            <a:solidFill>
              <a:schemeClr val="lt1"/>
            </a:solidFill>
            <a:prstDash val="solid"/>
            <a:round/>
            <a:headEnd len="med" w="med" type="none"/>
            <a:tailEnd len="med" w="med" type="triangle"/>
          </a:ln>
        </p:spPr>
      </p:cxnSp>
      <p:sp>
        <p:nvSpPr>
          <p:cNvPr id="127" name="Google Shape;127;p25"/>
          <p:cNvSpPr/>
          <p:nvPr/>
        </p:nvSpPr>
        <p:spPr>
          <a:xfrm>
            <a:off x="3646625" y="2945975"/>
            <a:ext cx="1767600" cy="6291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Bellman-Ford</a:t>
            </a:r>
            <a:endParaRPr/>
          </a:p>
        </p:txBody>
      </p:sp>
      <p:cxnSp>
        <p:nvCxnSpPr>
          <p:cNvPr id="128" name="Google Shape;128;p25"/>
          <p:cNvCxnSpPr>
            <a:endCxn id="127" idx="0"/>
          </p:cNvCxnSpPr>
          <p:nvPr/>
        </p:nvCxnSpPr>
        <p:spPr>
          <a:xfrm>
            <a:off x="2712125" y="2491175"/>
            <a:ext cx="1818300" cy="454800"/>
          </a:xfrm>
          <a:prstGeom prst="straightConnector1">
            <a:avLst/>
          </a:prstGeom>
          <a:noFill/>
          <a:ln cap="flat" cmpd="sng" w="9525">
            <a:solidFill>
              <a:schemeClr val="lt1"/>
            </a:solidFill>
            <a:prstDash val="solid"/>
            <a:round/>
            <a:headEnd len="med" w="med" type="none"/>
            <a:tailEnd len="med" w="med" type="triangle"/>
          </a:ln>
        </p:spPr>
      </p:cxnSp>
      <p:sp>
        <p:nvSpPr>
          <p:cNvPr id="129" name="Google Shape;129;p25"/>
          <p:cNvSpPr/>
          <p:nvPr/>
        </p:nvSpPr>
        <p:spPr>
          <a:xfrm>
            <a:off x="5708100" y="2869775"/>
            <a:ext cx="1115400" cy="6291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top.sort</a:t>
            </a:r>
            <a:endParaRPr/>
          </a:p>
        </p:txBody>
      </p:sp>
      <p:cxnSp>
        <p:nvCxnSpPr>
          <p:cNvPr id="130" name="Google Shape;130;p25"/>
          <p:cNvCxnSpPr>
            <a:endCxn id="129" idx="1"/>
          </p:cNvCxnSpPr>
          <p:nvPr/>
        </p:nvCxnSpPr>
        <p:spPr>
          <a:xfrm>
            <a:off x="5068347" y="2491205"/>
            <a:ext cx="803100" cy="470700"/>
          </a:xfrm>
          <a:prstGeom prst="straightConnector1">
            <a:avLst/>
          </a:prstGeom>
          <a:noFill/>
          <a:ln cap="flat" cmpd="sng" w="9525">
            <a:solidFill>
              <a:schemeClr val="lt1"/>
            </a:solidFill>
            <a:prstDash val="solid"/>
            <a:round/>
            <a:headEnd len="med" w="med" type="none"/>
            <a:tailEnd len="med" w="med" type="triangle"/>
          </a:ln>
        </p:spPr>
      </p:cxnSp>
      <p:sp>
        <p:nvSpPr>
          <p:cNvPr id="131" name="Google Shape;131;p25"/>
          <p:cNvSpPr/>
          <p:nvPr/>
        </p:nvSpPr>
        <p:spPr>
          <a:xfrm>
            <a:off x="5756225" y="3796975"/>
            <a:ext cx="1011900" cy="62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SCC</a:t>
            </a:r>
            <a:endParaRPr/>
          </a:p>
        </p:txBody>
      </p:sp>
      <p:cxnSp>
        <p:nvCxnSpPr>
          <p:cNvPr id="132" name="Google Shape;132;p25"/>
          <p:cNvCxnSpPr>
            <a:stCxn id="129" idx="4"/>
            <a:endCxn id="131" idx="0"/>
          </p:cNvCxnSpPr>
          <p:nvPr/>
        </p:nvCxnSpPr>
        <p:spPr>
          <a:xfrm flipH="1">
            <a:off x="6262200" y="3498875"/>
            <a:ext cx="3600" cy="298200"/>
          </a:xfrm>
          <a:prstGeom prst="straightConnector1">
            <a:avLst/>
          </a:prstGeom>
          <a:noFill/>
          <a:ln cap="flat" cmpd="sng" w="9525">
            <a:solidFill>
              <a:schemeClr val="lt1"/>
            </a:solidFill>
            <a:prstDash val="solid"/>
            <a:round/>
            <a:headEnd len="med" w="med" type="none"/>
            <a:tailEnd len="med" w="med" type="triangle"/>
          </a:ln>
        </p:spPr>
      </p:cxnSp>
      <p:sp>
        <p:nvSpPr>
          <p:cNvPr id="133" name="Google Shape;133;p25"/>
          <p:cNvSpPr/>
          <p:nvPr/>
        </p:nvSpPr>
        <p:spPr>
          <a:xfrm>
            <a:off x="7269375" y="2746925"/>
            <a:ext cx="1640100" cy="102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Bridges &amp; articulation points</a:t>
            </a:r>
            <a:endParaRPr/>
          </a:p>
        </p:txBody>
      </p:sp>
      <p:sp>
        <p:nvSpPr>
          <p:cNvPr id="134" name="Google Shape;134;p25"/>
          <p:cNvSpPr/>
          <p:nvPr/>
        </p:nvSpPr>
        <p:spPr>
          <a:xfrm>
            <a:off x="5207200" y="2388625"/>
            <a:ext cx="2309000" cy="541425"/>
          </a:xfrm>
          <a:custGeom>
            <a:rect b="b" l="l" r="r" t="t"/>
            <a:pathLst>
              <a:path extrusionOk="0" h="21657" w="92360">
                <a:moveTo>
                  <a:pt x="0" y="0"/>
                </a:moveTo>
                <a:cubicBezTo>
                  <a:pt x="5467" y="2283"/>
                  <a:pt x="17411" y="10086"/>
                  <a:pt x="32804" y="13695"/>
                </a:cubicBezTo>
                <a:cubicBezTo>
                  <a:pt x="48197" y="17305"/>
                  <a:pt x="82434" y="20330"/>
                  <a:pt x="92360" y="21657"/>
                </a:cubicBezTo>
              </a:path>
            </a:pathLst>
          </a:custGeom>
          <a:noFill/>
          <a:ln cap="flat" cmpd="sng" w="9525">
            <a:solidFill>
              <a:schemeClr val="lt1"/>
            </a:solidFill>
            <a:prstDash val="solid"/>
            <a:round/>
            <a:headEnd len="med" w="med" type="none"/>
            <a:tailEnd len="med" w="med" type="triangle"/>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1"/>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If the degree of any vertex is odd, the graph cannot have an Eulerian cycle. </a:t>
            </a:r>
            <a:endParaRPr>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311700" y="1592700"/>
            <a:ext cx="4449300" cy="89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9" name="Google Shape;379;p62"/>
          <p:cNvPicPr preferRelativeResize="0"/>
          <p:nvPr/>
        </p:nvPicPr>
        <p:blipFill>
          <a:blip r:embed="rId3">
            <a:alphaModFix/>
          </a:blip>
          <a:stretch>
            <a:fillRect/>
          </a:stretch>
        </p:blipFill>
        <p:spPr>
          <a:xfrm>
            <a:off x="0" y="18632"/>
            <a:ext cx="7353925" cy="418866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63"/>
          <p:cNvPicPr preferRelativeResize="0"/>
          <p:nvPr/>
        </p:nvPicPr>
        <p:blipFill>
          <a:blip r:embed="rId3">
            <a:alphaModFix/>
          </a:blip>
          <a:stretch>
            <a:fillRect/>
          </a:stretch>
        </p:blipFill>
        <p:spPr>
          <a:xfrm>
            <a:off x="1357313" y="0"/>
            <a:ext cx="6429374"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4"/>
          <p:cNvSpPr txBox="1"/>
          <p:nvPr>
            <p:ph type="title"/>
          </p:nvPr>
        </p:nvSpPr>
        <p:spPr>
          <a:xfrm>
            <a:off x="311700" y="1592700"/>
            <a:ext cx="4576800" cy="13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90" name="Google Shape;390;p64"/>
          <p:cNvPicPr preferRelativeResize="0"/>
          <p:nvPr/>
        </p:nvPicPr>
        <p:blipFill>
          <a:blip r:embed="rId3">
            <a:alphaModFix/>
          </a:blip>
          <a:stretch>
            <a:fillRect/>
          </a:stretch>
        </p:blipFill>
        <p:spPr>
          <a:xfrm>
            <a:off x="0" y="26900"/>
            <a:ext cx="6563875" cy="4480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65"/>
          <p:cNvPicPr preferRelativeResize="0"/>
          <p:nvPr/>
        </p:nvPicPr>
        <p:blipFill>
          <a:blip r:embed="rId3">
            <a:alphaModFix/>
          </a:blip>
          <a:stretch>
            <a:fillRect/>
          </a:stretch>
        </p:blipFill>
        <p:spPr>
          <a:xfrm>
            <a:off x="638063" y="185450"/>
            <a:ext cx="7867874" cy="41129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66"/>
          <p:cNvPicPr preferRelativeResize="0"/>
          <p:nvPr/>
        </p:nvPicPr>
        <p:blipFill>
          <a:blip r:embed="rId3">
            <a:alphaModFix/>
          </a:blip>
          <a:stretch>
            <a:fillRect/>
          </a:stretch>
        </p:blipFill>
        <p:spPr>
          <a:xfrm>
            <a:off x="41875" y="67375"/>
            <a:ext cx="7524500" cy="4276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7"/>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If a graph is connected, and the degree of every vertex is even, does it have an Eulerian cycle?</a:t>
            </a:r>
            <a:endParaRPr>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8"/>
          <p:cNvSpPr txBox="1"/>
          <p:nvPr>
            <p:ph type="title"/>
          </p:nvPr>
        </p:nvSpPr>
        <p:spPr>
          <a:xfrm>
            <a:off x="311700" y="1592700"/>
            <a:ext cx="4398300" cy="119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1" name="Google Shape;411;p68"/>
          <p:cNvPicPr preferRelativeResize="0"/>
          <p:nvPr/>
        </p:nvPicPr>
        <p:blipFill>
          <a:blip r:embed="rId3">
            <a:alphaModFix/>
          </a:blip>
          <a:stretch>
            <a:fillRect/>
          </a:stretch>
        </p:blipFill>
        <p:spPr>
          <a:xfrm>
            <a:off x="0" y="0"/>
            <a:ext cx="6350724" cy="4636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9"/>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If a graph is connected, and the degree of every vertex is even, does it have an Eulerian cycle? Yes!</a:t>
            </a:r>
            <a:endParaRPr>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0"/>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A connected graph has an Eulerian cycle if and only if the degree of every vertex is even.</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Tackling interview questions on graphs</a:t>
            </a:r>
            <a:endParaRPr/>
          </a:p>
        </p:txBody>
      </p:sp>
      <p:sp>
        <p:nvSpPr>
          <p:cNvPr id="140" name="Google Shape;14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1: Could the problem be modeled as a graph problem?</a:t>
            </a:r>
            <a:endParaRPr/>
          </a:p>
          <a:p>
            <a:pPr indent="0" lvl="0" marL="0" rtl="0" algn="l">
              <a:spcBef>
                <a:spcPts val="1600"/>
              </a:spcBef>
              <a:spcAft>
                <a:spcPts val="0"/>
              </a:spcAft>
              <a:buNone/>
            </a:pPr>
            <a:r>
              <a:rPr lang="en"/>
              <a:t>Step 2: Would a simple graph traversal help solve the problem?</a:t>
            </a:r>
            <a:endParaRPr/>
          </a:p>
          <a:p>
            <a:pPr indent="0" lvl="0" marL="0" rtl="0" algn="l">
              <a:spcBef>
                <a:spcPts val="1600"/>
              </a:spcBef>
              <a:spcAft>
                <a:spcPts val="0"/>
              </a:spcAft>
              <a:buNone/>
            </a:pPr>
            <a:r>
              <a:rPr lang="en"/>
              <a:t>Step 3: Would some popular standard extension of it help solve the problem?</a:t>
            </a:r>
            <a:endParaRPr/>
          </a:p>
          <a:p>
            <a:pPr indent="0" lvl="0" marL="0" rtl="0" algn="l">
              <a:spcBef>
                <a:spcPts val="1600"/>
              </a:spcBef>
              <a:spcAft>
                <a:spcPts val="0"/>
              </a:spcAft>
              <a:buClr>
                <a:schemeClr val="dk1"/>
              </a:buClr>
              <a:buSzPts val="1100"/>
              <a:buFont typeface="Arial"/>
              <a:buNone/>
            </a:pPr>
            <a:r>
              <a:rPr lang="en"/>
              <a:t>Step 4: Code it up</a:t>
            </a:r>
            <a:endParaRPr/>
          </a:p>
          <a:p>
            <a:pPr indent="0" lvl="0" marL="0" rtl="0" algn="l">
              <a:spcBef>
                <a:spcPts val="1600"/>
              </a:spcBef>
              <a:spcAft>
                <a:spcPts val="16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2655375" y="131215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27" name="Google Shape;427;p71"/>
          <p:cNvPicPr preferRelativeResize="0"/>
          <p:nvPr/>
        </p:nvPicPr>
        <p:blipFill>
          <a:blip r:embed="rId3">
            <a:alphaModFix/>
          </a:blip>
          <a:stretch>
            <a:fillRect/>
          </a:stretch>
        </p:blipFill>
        <p:spPr>
          <a:xfrm>
            <a:off x="47663" y="59513"/>
            <a:ext cx="6753225" cy="4371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72"/>
          <p:cNvPicPr preferRelativeResize="0"/>
          <p:nvPr/>
        </p:nvPicPr>
        <p:blipFill>
          <a:blip r:embed="rId3">
            <a:alphaModFix/>
          </a:blip>
          <a:stretch>
            <a:fillRect/>
          </a:stretch>
        </p:blipFill>
        <p:spPr>
          <a:xfrm>
            <a:off x="478313" y="152400"/>
            <a:ext cx="8187373" cy="4279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73"/>
          <p:cNvPicPr preferRelativeResize="0"/>
          <p:nvPr/>
        </p:nvPicPr>
        <p:blipFill>
          <a:blip r:embed="rId3">
            <a:alphaModFix/>
          </a:blip>
          <a:stretch>
            <a:fillRect/>
          </a:stretch>
        </p:blipFill>
        <p:spPr>
          <a:xfrm>
            <a:off x="0" y="0"/>
            <a:ext cx="6554775" cy="44642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4"/>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What about Eulerian paths?</a:t>
            </a:r>
            <a:endParaRPr>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5"/>
          <p:cNvSpPr txBox="1"/>
          <p:nvPr>
            <p:ph type="title"/>
          </p:nvPr>
        </p:nvSpPr>
        <p:spPr>
          <a:xfrm>
            <a:off x="311700" y="1592700"/>
            <a:ext cx="4755300" cy="156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8" name="Google Shape;448;p75"/>
          <p:cNvPicPr preferRelativeResize="0"/>
          <p:nvPr/>
        </p:nvPicPr>
        <p:blipFill>
          <a:blip r:embed="rId3">
            <a:alphaModFix/>
          </a:blip>
          <a:stretch>
            <a:fillRect/>
          </a:stretch>
        </p:blipFill>
        <p:spPr>
          <a:xfrm>
            <a:off x="-12" y="-12"/>
            <a:ext cx="6696075" cy="4467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6"/>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If there exists an Eulerian path in a connected graph, either that path is a cycle, or it starts and ends at two different vertices.</a:t>
            </a:r>
            <a:r>
              <a:rPr lang="en">
                <a:solidFill>
                  <a:srgbClr val="FFFFFF"/>
                </a:solidFill>
              </a:rPr>
              <a:t> </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7"/>
          <p:cNvSpPr txBox="1"/>
          <p:nvPr>
            <p:ph type="title"/>
          </p:nvPr>
        </p:nvSpPr>
        <p:spPr>
          <a:xfrm>
            <a:off x="311700" y="2184925"/>
            <a:ext cx="6098700" cy="13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9" name="Google Shape;459;p77"/>
          <p:cNvPicPr preferRelativeResize="0"/>
          <p:nvPr/>
        </p:nvPicPr>
        <p:blipFill>
          <a:blip r:embed="rId3">
            <a:alphaModFix/>
          </a:blip>
          <a:stretch>
            <a:fillRect/>
          </a:stretch>
        </p:blipFill>
        <p:spPr>
          <a:xfrm>
            <a:off x="36088" y="49788"/>
            <a:ext cx="6810375" cy="42957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8"/>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If there exists an Eulerian path in a connected graph, either that path is a cycle, or it starts and ends at two different vertices. These are the only two vertices that would have an odd degree.</a:t>
            </a:r>
            <a:r>
              <a:rPr lang="en">
                <a:solidFill>
                  <a:srgbClr val="FFFFFF"/>
                </a:solidFill>
              </a:rPr>
              <a:t> </a:t>
            </a: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9"/>
          <p:cNvSpPr txBox="1"/>
          <p:nvPr>
            <p:ph type="title"/>
          </p:nvPr>
        </p:nvSpPr>
        <p:spPr>
          <a:xfrm>
            <a:off x="311700" y="1592700"/>
            <a:ext cx="5588400" cy="13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0" name="Google Shape;470;p79"/>
          <p:cNvPicPr preferRelativeResize="0"/>
          <p:nvPr/>
        </p:nvPicPr>
        <p:blipFill>
          <a:blip r:embed="rId3">
            <a:alphaModFix/>
          </a:blip>
          <a:stretch>
            <a:fillRect/>
          </a:stretch>
        </p:blipFill>
        <p:spPr>
          <a:xfrm>
            <a:off x="41213" y="34138"/>
            <a:ext cx="6715125" cy="4429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0"/>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If a connected graph has exactly two vertices with an odd degree, does there necessarily exist an Eulerian path in it?</a:t>
            </a:r>
            <a:endParaRPr sz="4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7"/>
          <p:cNvPicPr preferRelativeResize="0"/>
          <p:nvPr/>
        </p:nvPicPr>
        <p:blipFill>
          <a:blip r:embed="rId3">
            <a:alphaModFix/>
          </a:blip>
          <a:stretch>
            <a:fillRect/>
          </a:stretch>
        </p:blipFill>
        <p:spPr>
          <a:xfrm>
            <a:off x="1524000" y="957263"/>
            <a:ext cx="6096000" cy="3228975"/>
          </a:xfrm>
          <a:prstGeom prst="rect">
            <a:avLst/>
          </a:prstGeom>
          <a:noFill/>
          <a:ln>
            <a:noFill/>
          </a:ln>
        </p:spPr>
      </p:pic>
      <p:sp>
        <p:nvSpPr>
          <p:cNvPr id="146" name="Google Shape;146;p27"/>
          <p:cNvSpPr txBox="1"/>
          <p:nvPr/>
        </p:nvSpPr>
        <p:spPr>
          <a:xfrm>
            <a:off x="0" y="4730400"/>
            <a:ext cx="30000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https://xkcd.com/163/</a:t>
            </a:r>
            <a:endParaRPr>
              <a:solidFill>
                <a:srgbClr val="3896D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1"/>
          <p:cNvSpPr txBox="1"/>
          <p:nvPr>
            <p:ph type="title"/>
          </p:nvPr>
        </p:nvSpPr>
        <p:spPr>
          <a:xfrm>
            <a:off x="311700" y="1592700"/>
            <a:ext cx="5137800" cy="14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1" name="Google Shape;481;p81"/>
          <p:cNvPicPr preferRelativeResize="0"/>
          <p:nvPr/>
        </p:nvPicPr>
        <p:blipFill>
          <a:blip r:embed="rId3">
            <a:alphaModFix/>
          </a:blip>
          <a:stretch>
            <a:fillRect/>
          </a:stretch>
        </p:blipFill>
        <p:spPr>
          <a:xfrm>
            <a:off x="0" y="37550"/>
            <a:ext cx="6495275" cy="44713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2"/>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rgbClr val="FFFFFF"/>
                </a:solidFill>
              </a:rPr>
              <a:t>If a connected graph has exactly two vertices with an odd degree, does there necessarily exist an Eulerian path in it?</a:t>
            </a:r>
            <a:r>
              <a:rPr lang="en" sz="3600"/>
              <a:t> </a:t>
            </a:r>
            <a:r>
              <a:rPr lang="en" sz="3600">
                <a:solidFill>
                  <a:srgbClr val="3896D2"/>
                </a:solidFill>
              </a:rPr>
              <a:t>Yes! Suppose you added a new edge to link those two vertices together. The resulting graph would have an Eulerian cycle. If we then remove the edge we had added, we would get an Eulerian path.</a:t>
            </a:r>
            <a:endParaRPr sz="3600">
              <a:solidFill>
                <a:srgbClr val="3896D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83"/>
          <p:cNvPicPr preferRelativeResize="0"/>
          <p:nvPr/>
        </p:nvPicPr>
        <p:blipFill>
          <a:blip r:embed="rId3">
            <a:alphaModFix/>
          </a:blip>
          <a:stretch>
            <a:fillRect/>
          </a:stretch>
        </p:blipFill>
        <p:spPr>
          <a:xfrm>
            <a:off x="638063" y="163425"/>
            <a:ext cx="7867874" cy="41129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4"/>
          <p:cNvSpPr txBox="1"/>
          <p:nvPr/>
        </p:nvSpPr>
        <p:spPr>
          <a:xfrm>
            <a:off x="619825" y="128375"/>
            <a:ext cx="4349700" cy="477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“If there are more than two areas to which an odd number of bridges lead, then such a journey is impossible. </a:t>
            </a:r>
            <a:endParaRPr sz="2000">
              <a:solidFill>
                <a:srgbClr val="FFFFFF"/>
              </a:solidFill>
            </a:endParaRPr>
          </a:p>
          <a:p>
            <a:pPr indent="0" lvl="0" marL="0" rtl="0" algn="l">
              <a:spcBef>
                <a:spcPts val="0"/>
              </a:spcBef>
              <a:spcAft>
                <a:spcPts val="0"/>
              </a:spcAft>
              <a:buNone/>
            </a:pPr>
            <a:r>
              <a:rPr lang="en" sz="2000">
                <a:solidFill>
                  <a:srgbClr val="FFFFFF"/>
                </a:solidFill>
              </a:rPr>
              <a:t>If, however, the number of bridges is odd for exactly two areas, then the journey is possible if it starts from either of these areas.</a:t>
            </a:r>
            <a:endParaRPr sz="2000">
              <a:solidFill>
                <a:srgbClr val="FFFFFF"/>
              </a:solidFill>
            </a:endParaRPr>
          </a:p>
          <a:p>
            <a:pPr indent="0" lvl="0" marL="0" rtl="0" algn="l">
              <a:spcBef>
                <a:spcPts val="0"/>
              </a:spcBef>
              <a:spcAft>
                <a:spcPts val="0"/>
              </a:spcAft>
              <a:buNone/>
            </a:pPr>
            <a:r>
              <a:rPr lang="en" sz="2000">
                <a:solidFill>
                  <a:srgbClr val="FFFFFF"/>
                </a:solidFill>
              </a:rPr>
              <a:t>If, finally, there are no areas to which an odd number of bridges lead, then the required journey can be accomplished from any starting point.</a:t>
            </a:r>
            <a:endParaRPr sz="2000">
              <a:solidFill>
                <a:srgbClr val="FFFFFF"/>
              </a:solidFill>
            </a:endParaRPr>
          </a:p>
          <a:p>
            <a:pPr indent="0" lvl="0" marL="0" rtl="0" algn="l">
              <a:spcBef>
                <a:spcPts val="0"/>
              </a:spcBef>
              <a:spcAft>
                <a:spcPts val="0"/>
              </a:spcAft>
              <a:buNone/>
            </a:pPr>
            <a:r>
              <a:rPr lang="en" sz="2000">
                <a:solidFill>
                  <a:srgbClr val="FFFFFF"/>
                </a:solidFill>
              </a:rPr>
              <a:t>With these rules, the given problem can also be solved. ”</a:t>
            </a:r>
            <a:endParaRPr sz="2000">
              <a:solidFill>
                <a:srgbClr val="FFFFFF"/>
              </a:solidFill>
            </a:endParaRPr>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497" name="Google Shape;497;p84"/>
          <p:cNvPicPr preferRelativeResize="0"/>
          <p:nvPr/>
        </p:nvPicPr>
        <p:blipFill>
          <a:blip r:embed="rId3">
            <a:alphaModFix/>
          </a:blip>
          <a:stretch>
            <a:fillRect/>
          </a:stretch>
        </p:blipFill>
        <p:spPr>
          <a:xfrm>
            <a:off x="5451273" y="0"/>
            <a:ext cx="3402775" cy="44287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5"/>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Graph representation</a:t>
            </a:r>
            <a:endParaRPr>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lists</a:t>
            </a:r>
            <a:endParaRPr/>
          </a:p>
        </p:txBody>
      </p:sp>
      <p:sp>
        <p:nvSpPr>
          <p:cNvPr id="508" name="Google Shape;508;p86"/>
          <p:cNvSpPr txBox="1"/>
          <p:nvPr>
            <p:ph idx="1" type="body"/>
          </p:nvPr>
        </p:nvSpPr>
        <p:spPr>
          <a:xfrm>
            <a:off x="311700" y="1152475"/>
            <a:ext cx="4706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Since G = (V, E), why not maintain V and E as lists?</a:t>
            </a:r>
            <a:endParaRPr/>
          </a:p>
        </p:txBody>
      </p:sp>
      <p:pic>
        <p:nvPicPr>
          <p:cNvPr id="509" name="Google Shape;509;p86"/>
          <p:cNvPicPr preferRelativeResize="0"/>
          <p:nvPr/>
        </p:nvPicPr>
        <p:blipFill>
          <a:blip r:embed="rId3">
            <a:alphaModFix/>
          </a:blip>
          <a:stretch>
            <a:fillRect/>
          </a:stretch>
        </p:blipFill>
        <p:spPr>
          <a:xfrm>
            <a:off x="392063" y="1825050"/>
            <a:ext cx="4333875" cy="2647950"/>
          </a:xfrm>
          <a:prstGeom prst="rect">
            <a:avLst/>
          </a:prstGeom>
          <a:noFill/>
          <a:ln>
            <a:noFill/>
          </a:ln>
        </p:spPr>
      </p:pic>
      <p:pic>
        <p:nvPicPr>
          <p:cNvPr id="510" name="Google Shape;510;p86"/>
          <p:cNvPicPr preferRelativeResize="0"/>
          <p:nvPr/>
        </p:nvPicPr>
        <p:blipFill>
          <a:blip r:embed="rId4">
            <a:alphaModFix/>
          </a:blip>
          <a:stretch>
            <a:fillRect/>
          </a:stretch>
        </p:blipFill>
        <p:spPr>
          <a:xfrm>
            <a:off x="5465525" y="308475"/>
            <a:ext cx="3226775" cy="39039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17" name="Google Shape;517;p87"/>
          <p:cNvPicPr preferRelativeResize="0"/>
          <p:nvPr/>
        </p:nvPicPr>
        <p:blipFill>
          <a:blip r:embed="rId3">
            <a:alphaModFix/>
          </a:blip>
          <a:stretch>
            <a:fillRect/>
          </a:stretch>
        </p:blipFill>
        <p:spPr>
          <a:xfrm>
            <a:off x="0" y="93525"/>
            <a:ext cx="6239924" cy="46078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88"/>
          <p:cNvSpPr txBox="1"/>
          <p:nvPr>
            <p:ph idx="1" type="body"/>
          </p:nvPr>
        </p:nvSpPr>
        <p:spPr>
          <a:xfrm>
            <a:off x="311700" y="1547300"/>
            <a:ext cx="4984800" cy="210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24" name="Google Shape;524;p88"/>
          <p:cNvPicPr preferRelativeResize="0"/>
          <p:nvPr/>
        </p:nvPicPr>
        <p:blipFill>
          <a:blip r:embed="rId3">
            <a:alphaModFix/>
          </a:blip>
          <a:stretch>
            <a:fillRect/>
          </a:stretch>
        </p:blipFill>
        <p:spPr>
          <a:xfrm>
            <a:off x="143900" y="234863"/>
            <a:ext cx="6781800" cy="38576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31" name="Google Shape;531;p89"/>
          <p:cNvPicPr preferRelativeResize="0"/>
          <p:nvPr/>
        </p:nvPicPr>
        <p:blipFill>
          <a:blip r:embed="rId3">
            <a:alphaModFix/>
          </a:blip>
          <a:stretch>
            <a:fillRect/>
          </a:stretch>
        </p:blipFill>
        <p:spPr>
          <a:xfrm>
            <a:off x="-1" y="42524"/>
            <a:ext cx="6252026" cy="4611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0"/>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537" name="Google Shape;537;p90"/>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538" name="Google Shape;538;p90"/>
          <p:cNvPicPr preferRelativeResize="0"/>
          <p:nvPr/>
        </p:nvPicPr>
        <p:blipFill>
          <a:blip r:embed="rId4">
            <a:alphaModFix/>
          </a:blip>
          <a:stretch>
            <a:fillRect/>
          </a:stretch>
        </p:blipFill>
        <p:spPr>
          <a:xfrm>
            <a:off x="5251275" y="1590050"/>
            <a:ext cx="1790700" cy="2171700"/>
          </a:xfrm>
          <a:prstGeom prst="rect">
            <a:avLst/>
          </a:prstGeom>
          <a:noFill/>
          <a:ln>
            <a:noFill/>
          </a:ln>
        </p:spPr>
      </p:pic>
      <p:sp>
        <p:nvSpPr>
          <p:cNvPr id="539" name="Google Shape;539;p90"/>
          <p:cNvSpPr txBox="1"/>
          <p:nvPr/>
        </p:nvSpPr>
        <p:spPr>
          <a:xfrm>
            <a:off x="684750" y="3929900"/>
            <a:ext cx="46977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Applies to both undirected and directed graphs.</a:t>
            </a:r>
            <a:r>
              <a:rPr lang="en"/>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FFFFFF"/>
                </a:solidFill>
              </a:rPr>
              <a:t>How it began: A person, a place, a problem and a paper</a:t>
            </a:r>
            <a:endParaRPr>
              <a:solidFill>
                <a:srgbClr val="FFFFFF"/>
              </a:solidFill>
            </a:endParaRPr>
          </a:p>
          <a:p>
            <a:pPr indent="0" lvl="0" marL="0" rtl="0" algn="ctr">
              <a:spcBef>
                <a:spcPts val="1600"/>
              </a:spcBef>
              <a:spcAft>
                <a:spcPts val="0"/>
              </a:spcAft>
              <a:buNone/>
            </a:pPr>
            <a:r>
              <a:t/>
            </a:r>
            <a:endParaRPr>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1"/>
          <p:cNvSpPr txBox="1"/>
          <p:nvPr>
            <p:ph type="title"/>
          </p:nvPr>
        </p:nvSpPr>
        <p:spPr>
          <a:xfrm>
            <a:off x="311700" y="1592700"/>
            <a:ext cx="5597100" cy="14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5" name="Google Shape;545;p91"/>
          <p:cNvPicPr preferRelativeResize="0"/>
          <p:nvPr/>
        </p:nvPicPr>
        <p:blipFill>
          <a:blip r:embed="rId3">
            <a:alphaModFix/>
          </a:blip>
          <a:stretch>
            <a:fillRect/>
          </a:stretch>
        </p:blipFill>
        <p:spPr>
          <a:xfrm>
            <a:off x="119463" y="166138"/>
            <a:ext cx="6524625" cy="4029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92"/>
          <p:cNvSpPr txBox="1"/>
          <p:nvPr>
            <p:ph type="title"/>
          </p:nvPr>
        </p:nvSpPr>
        <p:spPr>
          <a:xfrm>
            <a:off x="311700" y="1592700"/>
            <a:ext cx="5086800" cy="131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1" name="Google Shape;551;p92"/>
          <p:cNvPicPr preferRelativeResize="0"/>
          <p:nvPr/>
        </p:nvPicPr>
        <p:blipFill>
          <a:blip r:embed="rId3">
            <a:alphaModFix/>
          </a:blip>
          <a:stretch>
            <a:fillRect/>
          </a:stretch>
        </p:blipFill>
        <p:spPr>
          <a:xfrm>
            <a:off x="50750" y="0"/>
            <a:ext cx="6457950" cy="4838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93"/>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matrix</a:t>
            </a:r>
            <a:endParaRPr/>
          </a:p>
        </p:txBody>
      </p:sp>
      <p:pic>
        <p:nvPicPr>
          <p:cNvPr id="557" name="Google Shape;557;p93"/>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558" name="Google Shape;558;p93"/>
          <p:cNvPicPr preferRelativeResize="0"/>
          <p:nvPr/>
        </p:nvPicPr>
        <p:blipFill>
          <a:blip r:embed="rId4">
            <a:alphaModFix/>
          </a:blip>
          <a:stretch>
            <a:fillRect/>
          </a:stretch>
        </p:blipFill>
        <p:spPr>
          <a:xfrm>
            <a:off x="4881875" y="1651925"/>
            <a:ext cx="1838515" cy="1846050"/>
          </a:xfrm>
          <a:prstGeom prst="rect">
            <a:avLst/>
          </a:prstGeom>
          <a:noFill/>
          <a:ln>
            <a:noFill/>
          </a:ln>
        </p:spPr>
      </p:pic>
      <p:sp>
        <p:nvSpPr>
          <p:cNvPr id="559" name="Google Shape;559;p93"/>
          <p:cNvSpPr txBox="1"/>
          <p:nvPr/>
        </p:nvSpPr>
        <p:spPr>
          <a:xfrm>
            <a:off x="684750" y="3929900"/>
            <a:ext cx="46977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Applies to both undirected and directed graphs. </a:t>
            </a:r>
            <a:endParaRPr>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4"/>
          <p:cNvSpPr txBox="1"/>
          <p:nvPr>
            <p:ph type="title"/>
          </p:nvPr>
        </p:nvSpPr>
        <p:spPr>
          <a:xfrm>
            <a:off x="311700" y="1592700"/>
            <a:ext cx="4959300" cy="140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5" name="Google Shape;565;p94"/>
          <p:cNvPicPr preferRelativeResize="0"/>
          <p:nvPr/>
        </p:nvPicPr>
        <p:blipFill>
          <a:blip r:embed="rId3">
            <a:alphaModFix/>
          </a:blip>
          <a:stretch>
            <a:fillRect/>
          </a:stretch>
        </p:blipFill>
        <p:spPr>
          <a:xfrm>
            <a:off x="89500" y="60338"/>
            <a:ext cx="6686550" cy="4257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5"/>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matrix</a:t>
            </a:r>
            <a:endParaRPr/>
          </a:p>
        </p:txBody>
      </p:sp>
      <p:pic>
        <p:nvPicPr>
          <p:cNvPr id="571" name="Google Shape;571;p95"/>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572" name="Google Shape;572;p95"/>
          <p:cNvPicPr preferRelativeResize="0"/>
          <p:nvPr/>
        </p:nvPicPr>
        <p:blipFill>
          <a:blip r:embed="rId4">
            <a:alphaModFix/>
          </a:blip>
          <a:stretch>
            <a:fillRect/>
          </a:stretch>
        </p:blipFill>
        <p:spPr>
          <a:xfrm>
            <a:off x="4881875" y="1651925"/>
            <a:ext cx="1838515" cy="1846050"/>
          </a:xfrm>
          <a:prstGeom prst="rect">
            <a:avLst/>
          </a:prstGeom>
          <a:noFill/>
          <a:ln>
            <a:noFill/>
          </a:ln>
        </p:spPr>
      </p:pic>
      <p:sp>
        <p:nvSpPr>
          <p:cNvPr id="573" name="Google Shape;573;p95"/>
          <p:cNvSpPr txBox="1"/>
          <p:nvPr/>
        </p:nvSpPr>
        <p:spPr>
          <a:xfrm>
            <a:off x="684750" y="3718300"/>
            <a:ext cx="6329700" cy="12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Needs O(</a:t>
            </a:r>
            <a:r>
              <a:rPr lang="en">
                <a:solidFill>
                  <a:srgbClr val="FFFFFF"/>
                </a:solidFill>
              </a:rPr>
              <a:t>|V|</a:t>
            </a:r>
            <a:r>
              <a:rPr baseline="30000" lang="en">
                <a:solidFill>
                  <a:srgbClr val="FFFFFF"/>
                </a:solidFill>
              </a:rPr>
              <a:t>2</a:t>
            </a:r>
            <a:r>
              <a:rPr lang="en">
                <a:solidFill>
                  <a:srgbClr val="FFFFFF"/>
                </a:solidFill>
              </a:rPr>
              <a:t>) space.</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Good for </a:t>
            </a:r>
            <a:r>
              <a:rPr b="1" lang="en">
                <a:solidFill>
                  <a:srgbClr val="3896D2"/>
                </a:solidFill>
              </a:rPr>
              <a:t>dense</a:t>
            </a:r>
            <a:r>
              <a:rPr lang="en">
                <a:solidFill>
                  <a:srgbClr val="FFFFFF"/>
                </a:solidFill>
              </a:rPr>
              <a:t> graphs (in which |E| ~ |V|</a:t>
            </a:r>
            <a:r>
              <a:rPr baseline="30000" lang="en">
                <a:solidFill>
                  <a:srgbClr val="FFFFFF"/>
                </a:solidFill>
              </a:rPr>
              <a:t>2</a:t>
            </a:r>
            <a:r>
              <a:rPr lang="en">
                <a:solidFill>
                  <a:srgbClr val="FFFFFF"/>
                </a:solidFill>
              </a:rPr>
              <a:t>)</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Only one bit per entry sufficient</a:t>
            </a:r>
            <a:endParaRPr>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6"/>
          <p:cNvSpPr txBox="1"/>
          <p:nvPr>
            <p:ph type="title"/>
          </p:nvPr>
        </p:nvSpPr>
        <p:spPr>
          <a:xfrm>
            <a:off x="311700" y="1592700"/>
            <a:ext cx="5571600" cy="114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9" name="Google Shape;579;p96"/>
          <p:cNvPicPr preferRelativeResize="0"/>
          <p:nvPr/>
        </p:nvPicPr>
        <p:blipFill>
          <a:blip r:embed="rId3">
            <a:alphaModFix/>
          </a:blip>
          <a:stretch>
            <a:fillRect/>
          </a:stretch>
        </p:blipFill>
        <p:spPr>
          <a:xfrm>
            <a:off x="126675" y="183138"/>
            <a:ext cx="6153150" cy="4029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7"/>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585" name="Google Shape;585;p97"/>
          <p:cNvPicPr preferRelativeResize="0"/>
          <p:nvPr/>
        </p:nvPicPr>
        <p:blipFill>
          <a:blip r:embed="rId3">
            <a:alphaModFix/>
          </a:blip>
          <a:stretch>
            <a:fillRect/>
          </a:stretch>
        </p:blipFill>
        <p:spPr>
          <a:xfrm>
            <a:off x="543225" y="1806475"/>
            <a:ext cx="3076750" cy="1846050"/>
          </a:xfrm>
          <a:prstGeom prst="rect">
            <a:avLst/>
          </a:prstGeom>
          <a:noFill/>
          <a:ln>
            <a:noFill/>
          </a:ln>
        </p:spPr>
      </p:pic>
      <p:pic>
        <p:nvPicPr>
          <p:cNvPr id="586" name="Google Shape;586;p97"/>
          <p:cNvPicPr preferRelativeResize="0"/>
          <p:nvPr/>
        </p:nvPicPr>
        <p:blipFill>
          <a:blip r:embed="rId4">
            <a:alphaModFix/>
          </a:blip>
          <a:stretch>
            <a:fillRect/>
          </a:stretch>
        </p:blipFill>
        <p:spPr>
          <a:xfrm>
            <a:off x="5251275" y="1590050"/>
            <a:ext cx="1790700" cy="2171700"/>
          </a:xfrm>
          <a:prstGeom prst="rect">
            <a:avLst/>
          </a:prstGeom>
          <a:noFill/>
          <a:ln>
            <a:noFill/>
          </a:ln>
        </p:spPr>
      </p:pic>
      <p:sp>
        <p:nvSpPr>
          <p:cNvPr id="587" name="Google Shape;587;p97"/>
          <p:cNvSpPr txBox="1"/>
          <p:nvPr/>
        </p:nvSpPr>
        <p:spPr>
          <a:xfrm>
            <a:off x="684750" y="3686450"/>
            <a:ext cx="5199300" cy="129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Needs O(|V| + |E|) space</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Good for </a:t>
            </a:r>
            <a:r>
              <a:rPr b="1" lang="en">
                <a:solidFill>
                  <a:srgbClr val="3896D2"/>
                </a:solidFill>
              </a:rPr>
              <a:t>sparse</a:t>
            </a:r>
            <a:r>
              <a:rPr lang="en">
                <a:solidFill>
                  <a:srgbClr val="FFFFFF"/>
                </a:solidFill>
              </a:rPr>
              <a:t> graphs (in which |E| &lt;&lt; |V|</a:t>
            </a:r>
            <a:r>
              <a:rPr baseline="30000" lang="en">
                <a:solidFill>
                  <a:srgbClr val="FFFFFF"/>
                </a:solidFill>
              </a:rPr>
              <a:t>2</a:t>
            </a:r>
            <a:r>
              <a:rPr lang="en">
                <a:solidFill>
                  <a:srgbClr val="FFFFFF"/>
                </a:solidFill>
              </a:rPr>
              <a:t>)</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Majority of algorithms use this representation</a:t>
            </a:r>
            <a:endParaRPr>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311700" y="1592700"/>
            <a:ext cx="5554500" cy="133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3" name="Google Shape;593;p98"/>
          <p:cNvPicPr preferRelativeResize="0"/>
          <p:nvPr/>
        </p:nvPicPr>
        <p:blipFill>
          <a:blip r:embed="rId3">
            <a:alphaModFix/>
          </a:blip>
          <a:stretch>
            <a:fillRect/>
          </a:stretch>
        </p:blipFill>
        <p:spPr>
          <a:xfrm>
            <a:off x="173875" y="116538"/>
            <a:ext cx="6381750" cy="36861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9"/>
          <p:cNvSpPr txBox="1"/>
          <p:nvPr>
            <p:ph type="title"/>
          </p:nvPr>
        </p:nvSpPr>
        <p:spPr>
          <a:xfrm>
            <a:off x="841675" y="1142125"/>
            <a:ext cx="2737500" cy="159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9" name="Google Shape;599;p99"/>
          <p:cNvPicPr preferRelativeResize="0"/>
          <p:nvPr/>
        </p:nvPicPr>
        <p:blipFill>
          <a:blip r:embed="rId3">
            <a:alphaModFix/>
          </a:blip>
          <a:stretch>
            <a:fillRect/>
          </a:stretch>
        </p:blipFill>
        <p:spPr>
          <a:xfrm>
            <a:off x="0" y="79750"/>
            <a:ext cx="6105750" cy="41914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0"/>
          <p:cNvSpPr txBox="1"/>
          <p:nvPr/>
        </p:nvSpPr>
        <p:spPr>
          <a:xfrm>
            <a:off x="644925" y="692700"/>
            <a:ext cx="8105400" cy="41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What if we need to quickly tell if there is an edge (u,v) in the graph?</a:t>
            </a:r>
            <a:endParaRPr sz="2400">
              <a:solidFill>
                <a:srgbClr val="FFFFFF"/>
              </a:solidFill>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rPr lang="en" sz="2400">
                <a:solidFill>
                  <a:srgbClr val="FFFFFF"/>
                </a:solidFill>
              </a:rPr>
              <a:t>What if each edge has an associated weight? How would we incorporate that?</a:t>
            </a:r>
            <a:endParaRPr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57" name="Google Shape;157;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58" name="Google Shape;158;p29"/>
          <p:cNvPicPr preferRelativeResize="0"/>
          <p:nvPr/>
        </p:nvPicPr>
        <p:blipFill>
          <a:blip r:embed="rId3">
            <a:alphaModFix/>
          </a:blip>
          <a:stretch>
            <a:fillRect/>
          </a:stretch>
        </p:blipFill>
        <p:spPr>
          <a:xfrm>
            <a:off x="-59360" y="0"/>
            <a:ext cx="6062318" cy="5143498"/>
          </a:xfrm>
          <a:prstGeom prst="rect">
            <a:avLst/>
          </a:prstGeom>
          <a:noFill/>
          <a:ln>
            <a:noFill/>
          </a:ln>
        </p:spPr>
      </p:pic>
      <p:sp>
        <p:nvSpPr>
          <p:cNvPr id="159" name="Google Shape;159;p29"/>
          <p:cNvSpPr/>
          <p:nvPr/>
        </p:nvSpPr>
        <p:spPr>
          <a:xfrm>
            <a:off x="5000200" y="652450"/>
            <a:ext cx="97800" cy="92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9"/>
          <p:cNvPicPr preferRelativeResize="0"/>
          <p:nvPr/>
        </p:nvPicPr>
        <p:blipFill>
          <a:blip r:embed="rId4">
            <a:alphaModFix/>
          </a:blip>
          <a:stretch>
            <a:fillRect/>
          </a:stretch>
        </p:blipFill>
        <p:spPr>
          <a:xfrm>
            <a:off x="5365700" y="0"/>
            <a:ext cx="3778299" cy="4342275"/>
          </a:xfrm>
          <a:prstGeom prst="rect">
            <a:avLst/>
          </a:prstGeom>
          <a:noFill/>
          <a:ln>
            <a:noFill/>
          </a:ln>
        </p:spPr>
      </p:pic>
      <p:sp>
        <p:nvSpPr>
          <p:cNvPr id="161" name="Google Shape;161;p29"/>
          <p:cNvSpPr txBox="1"/>
          <p:nvPr/>
        </p:nvSpPr>
        <p:spPr>
          <a:xfrm>
            <a:off x="4115300" y="271850"/>
            <a:ext cx="1663800" cy="3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Konigsberg</a:t>
            </a:r>
            <a:endParaRPr/>
          </a:p>
        </p:txBody>
      </p:sp>
      <p:sp>
        <p:nvSpPr>
          <p:cNvPr id="162" name="Google Shape;162;p29"/>
          <p:cNvSpPr txBox="1"/>
          <p:nvPr/>
        </p:nvSpPr>
        <p:spPr>
          <a:xfrm>
            <a:off x="2762050" y="1674625"/>
            <a:ext cx="1718100" cy="8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Prussian empire</a:t>
            </a:r>
            <a:endParaRPr sz="2400">
              <a:solidFill>
                <a:srgbClr val="FFFFFF"/>
              </a:solidFill>
            </a:endParaRPr>
          </a:p>
        </p:txBody>
      </p:sp>
      <p:sp>
        <p:nvSpPr>
          <p:cNvPr id="163" name="Google Shape;163;p29"/>
          <p:cNvSpPr txBox="1"/>
          <p:nvPr/>
        </p:nvSpPr>
        <p:spPr>
          <a:xfrm>
            <a:off x="54375" y="21675"/>
            <a:ext cx="935100" cy="50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1736</a:t>
            </a:r>
            <a:endParaRPr b="1" sz="2400">
              <a:solidFill>
                <a:srgbClr val="0000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311700" y="1592700"/>
            <a:ext cx="5290800" cy="7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10" name="Google Shape;610;p101"/>
          <p:cNvPicPr preferRelativeResize="0"/>
          <p:nvPr/>
        </p:nvPicPr>
        <p:blipFill>
          <a:blip r:embed="rId3">
            <a:alphaModFix/>
          </a:blip>
          <a:stretch>
            <a:fillRect/>
          </a:stretch>
        </p:blipFill>
        <p:spPr>
          <a:xfrm>
            <a:off x="221525" y="213928"/>
            <a:ext cx="7651850" cy="36288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maps</a:t>
            </a:r>
            <a:endParaRPr/>
          </a:p>
        </p:txBody>
      </p:sp>
      <p:sp>
        <p:nvSpPr>
          <p:cNvPr id="616" name="Google Shape;616;p102"/>
          <p:cNvSpPr txBox="1"/>
          <p:nvPr>
            <p:ph idx="1" type="body"/>
          </p:nvPr>
        </p:nvSpPr>
        <p:spPr>
          <a:xfrm>
            <a:off x="311700" y="1152475"/>
            <a:ext cx="8520600" cy="38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map uses a dictionary (hash table) to store the neighbors of vertex v, instead of a list of neighbors (as in adjacency list). </a:t>
            </a:r>
            <a:endParaRPr/>
          </a:p>
          <a:p>
            <a:pPr indent="0" lvl="0" marL="0" rtl="0" algn="l">
              <a:spcBef>
                <a:spcPts val="1600"/>
              </a:spcBef>
              <a:spcAft>
                <a:spcPts val="0"/>
              </a:spcAft>
              <a:buNone/>
            </a:pPr>
            <a:r>
              <a:rPr lang="en"/>
              <a:t>This allows you to not only iterate over the neighbors if you wish (like in adjacency list), but also find out in O(1) expected time if w is a neighbor of v and to get the edge weight of (v,w) if applicable. </a:t>
            </a:r>
            <a:endParaRPr/>
          </a:p>
          <a:p>
            <a:pPr indent="0" lvl="0" marL="0" rtl="0" algn="l">
              <a:spcBef>
                <a:spcPts val="1600"/>
              </a:spcBef>
              <a:spcAft>
                <a:spcPts val="0"/>
              </a:spcAft>
              <a:buNone/>
            </a:pPr>
            <a:r>
              <a:rPr lang="en"/>
              <a:t>Adjacency matrices provide that lookup in O(1) time, so in some sense, Adjacency map combines the advantages of Adjacency lists (in space) and Adjacency matrices (in time).</a:t>
            </a:r>
            <a:endParaRPr/>
          </a:p>
          <a:p>
            <a:pPr indent="0" lvl="0" marL="0" rtl="0" algn="l">
              <a:spcBef>
                <a:spcPts val="1600"/>
              </a:spcBef>
              <a:spcAft>
                <a:spcPts val="160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Adjacency map</a:t>
            </a:r>
            <a:endParaRPr/>
          </a:p>
        </p:txBody>
      </p:sp>
      <p:pic>
        <p:nvPicPr>
          <p:cNvPr id="622" name="Google Shape;622;p103"/>
          <p:cNvPicPr preferRelativeResize="0"/>
          <p:nvPr/>
        </p:nvPicPr>
        <p:blipFill>
          <a:blip r:embed="rId3">
            <a:alphaModFix/>
          </a:blip>
          <a:stretch>
            <a:fillRect/>
          </a:stretch>
        </p:blipFill>
        <p:spPr>
          <a:xfrm>
            <a:off x="311688" y="1692675"/>
            <a:ext cx="4333875" cy="2647950"/>
          </a:xfrm>
          <a:prstGeom prst="rect">
            <a:avLst/>
          </a:prstGeom>
          <a:noFill/>
          <a:ln>
            <a:noFill/>
          </a:ln>
        </p:spPr>
      </p:pic>
      <p:pic>
        <p:nvPicPr>
          <p:cNvPr id="623" name="Google Shape;623;p103"/>
          <p:cNvPicPr preferRelativeResize="0"/>
          <p:nvPr/>
        </p:nvPicPr>
        <p:blipFill>
          <a:blip r:embed="rId4">
            <a:alphaModFix/>
          </a:blip>
          <a:stretch>
            <a:fillRect/>
          </a:stretch>
        </p:blipFill>
        <p:spPr>
          <a:xfrm>
            <a:off x="4969275" y="107748"/>
            <a:ext cx="3863025" cy="42328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4"/>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629" name="Google Shape;629;p104"/>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630" name="Google Shape;630;p104"/>
          <p:cNvSpPr txBox="1"/>
          <p:nvPr>
            <p:ph idx="4294967295" type="body"/>
          </p:nvPr>
        </p:nvSpPr>
        <p:spPr>
          <a:xfrm>
            <a:off x="311700" y="14899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lass Graph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105"/>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636" name="Google Shape;636;p105"/>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637" name="Google Shape;637;p105"/>
          <p:cNvSpPr txBox="1"/>
          <p:nvPr>
            <p:ph idx="4294967295" type="body"/>
          </p:nvPr>
        </p:nvSpPr>
        <p:spPr>
          <a:xfrm>
            <a:off x="311700" y="15900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adjList;</a:t>
            </a:r>
            <a:endParaRPr/>
          </a:p>
          <a:p>
            <a:pPr indent="0" lvl="0" marL="0" rtl="0" algn="l">
              <a:spcBef>
                <a:spcPts val="1600"/>
              </a:spcBef>
              <a:spcAft>
                <a:spcPts val="1600"/>
              </a:spcAft>
              <a:buNone/>
            </a:pPr>
            <a:r>
              <a:rPr lang="en"/>
              <a: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643" name="Google Shape;643;p106"/>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644" name="Google Shape;644;p106"/>
          <p:cNvSpPr txBox="1"/>
          <p:nvPr>
            <p:ph idx="4294967295" type="body"/>
          </p:nvPr>
        </p:nvSpPr>
        <p:spPr>
          <a:xfrm>
            <a:off x="311700" y="15060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 [ ] adjList;</a:t>
            </a:r>
            <a:endParaRPr/>
          </a:p>
          <a:p>
            <a:pPr indent="0" lvl="0" marL="0" rtl="0" algn="l">
              <a:spcBef>
                <a:spcPts val="1600"/>
              </a:spcBef>
              <a:spcAft>
                <a:spcPts val="1600"/>
              </a:spcAft>
              <a:buNone/>
            </a:pPr>
            <a:r>
              <a:rPr lang="en"/>
              <a: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107"/>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650" name="Google Shape;650;p107"/>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651" name="Google Shape;651;p107"/>
          <p:cNvSpPr txBox="1"/>
          <p:nvPr>
            <p:ph idx="4294967295" type="body"/>
          </p:nvPr>
        </p:nvSpPr>
        <p:spPr>
          <a:xfrm>
            <a:off x="311700" y="153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1600"/>
              </a:spcAft>
              <a:buNone/>
            </a:pPr>
            <a:r>
              <a:rPr lang="en"/>
              <a:t>}</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8"/>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657" name="Google Shape;657;p108"/>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658" name="Google Shape;658;p108"/>
          <p:cNvSpPr txBox="1"/>
          <p:nvPr>
            <p:ph idx="4294967295" type="body"/>
          </p:nvPr>
        </p:nvSpPr>
        <p:spPr>
          <a:xfrm>
            <a:off x="464100" y="1609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int V;</a:t>
            </a:r>
            <a:endParaRPr/>
          </a:p>
          <a:p>
            <a:pPr indent="0" lvl="0" marL="0" rtl="0" algn="l">
              <a:spcBef>
                <a:spcPts val="1600"/>
              </a:spcBef>
              <a:spcAft>
                <a:spcPts val="1600"/>
              </a:spcAft>
              <a:buNone/>
            </a:pPr>
            <a:r>
              <a:rPr lang="en"/>
              <a: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9"/>
          <p:cNvSpPr txBox="1"/>
          <p:nvPr>
            <p:ph type="title"/>
          </p:nvPr>
        </p:nvSpPr>
        <p:spPr>
          <a:xfrm>
            <a:off x="257225" y="-3810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Adjacency list</a:t>
            </a:r>
            <a:endParaRPr/>
          </a:p>
        </p:txBody>
      </p:sp>
      <p:pic>
        <p:nvPicPr>
          <p:cNvPr id="664" name="Google Shape;664;p109"/>
          <p:cNvPicPr preferRelativeResize="0"/>
          <p:nvPr/>
        </p:nvPicPr>
        <p:blipFill>
          <a:blip r:embed="rId3">
            <a:alphaModFix/>
          </a:blip>
          <a:stretch>
            <a:fillRect/>
          </a:stretch>
        </p:blipFill>
        <p:spPr>
          <a:xfrm>
            <a:off x="5251275" y="1209050"/>
            <a:ext cx="1790700" cy="2171700"/>
          </a:xfrm>
          <a:prstGeom prst="rect">
            <a:avLst/>
          </a:prstGeom>
          <a:noFill/>
          <a:ln>
            <a:noFill/>
          </a:ln>
        </p:spPr>
      </p:pic>
      <p:sp>
        <p:nvSpPr>
          <p:cNvPr id="665" name="Google Shape;665;p109"/>
          <p:cNvSpPr txBox="1"/>
          <p:nvPr/>
        </p:nvSpPr>
        <p:spPr>
          <a:xfrm>
            <a:off x="5426225" y="3540000"/>
            <a:ext cx="2827200" cy="10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g = new Graph(10);</a:t>
            </a:r>
            <a:endParaRPr>
              <a:solidFill>
                <a:srgbClr val="3896D2"/>
              </a:solidFill>
            </a:endParaRPr>
          </a:p>
        </p:txBody>
      </p:sp>
      <p:sp>
        <p:nvSpPr>
          <p:cNvPr id="666" name="Google Shape;666;p109"/>
          <p:cNvSpPr txBox="1"/>
          <p:nvPr>
            <p:ph idx="4294967295" type="body"/>
          </p:nvPr>
        </p:nvSpPr>
        <p:spPr>
          <a:xfrm>
            <a:off x="464100" y="8476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int V;</a:t>
            </a:r>
            <a:endParaRPr/>
          </a:p>
          <a:p>
            <a:pPr indent="0" lvl="0" marL="0" rtl="0" algn="l">
              <a:spcBef>
                <a:spcPts val="1600"/>
              </a:spcBef>
              <a:spcAft>
                <a:spcPts val="0"/>
              </a:spcAft>
              <a:buNone/>
            </a:pPr>
            <a:r>
              <a:rPr lang="en"/>
              <a:t>  Graph(int size) {</a:t>
            </a:r>
            <a:endParaRPr/>
          </a:p>
          <a:p>
            <a:pPr indent="0" lvl="0" marL="0" rtl="0" algn="l">
              <a:spcBef>
                <a:spcPts val="1600"/>
              </a:spcBef>
              <a:spcAft>
                <a:spcPts val="0"/>
              </a:spcAft>
              <a:buNone/>
            </a:pPr>
            <a:r>
              <a:rPr lang="en"/>
              <a:t>     V = size;</a:t>
            </a:r>
            <a:endParaRPr/>
          </a:p>
          <a:p>
            <a:pPr indent="0" lvl="0" marL="0" rtl="0" algn="l">
              <a:spcBef>
                <a:spcPts val="1600"/>
              </a:spcBef>
              <a:spcAft>
                <a:spcPts val="0"/>
              </a:spcAft>
              <a:buNone/>
            </a:pPr>
            <a:r>
              <a:rPr lang="en"/>
              <a:t>     adjList = new list&lt;int&gt;[V];</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0"/>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Adjacency list</a:t>
            </a:r>
            <a:endParaRPr sz="4800"/>
          </a:p>
        </p:txBody>
      </p:sp>
      <p:pic>
        <p:nvPicPr>
          <p:cNvPr id="672" name="Google Shape;672;p110"/>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673" name="Google Shape;673;p110"/>
          <p:cNvSpPr txBox="1"/>
          <p:nvPr>
            <p:ph idx="4294967295" type="body"/>
          </p:nvPr>
        </p:nvSpPr>
        <p:spPr>
          <a:xfrm>
            <a:off x="4641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Graph {</a:t>
            </a:r>
            <a:endParaRPr/>
          </a:p>
          <a:p>
            <a:pPr indent="0" lvl="0" marL="0" rtl="0" algn="l">
              <a:spcBef>
                <a:spcPts val="1600"/>
              </a:spcBef>
              <a:spcAft>
                <a:spcPts val="0"/>
              </a:spcAft>
              <a:buNone/>
            </a:pPr>
            <a:r>
              <a:rPr lang="en"/>
              <a:t>  list&lt;int&gt; [ ] adjList;</a:t>
            </a:r>
            <a:endParaRPr/>
          </a:p>
          <a:p>
            <a:pPr indent="0" lvl="0" marL="0" rtl="0" algn="l">
              <a:spcBef>
                <a:spcPts val="1600"/>
              </a:spcBef>
              <a:spcAft>
                <a:spcPts val="0"/>
              </a:spcAft>
              <a:buNone/>
            </a:pPr>
            <a:r>
              <a:rPr lang="en"/>
              <a:t>  int V;</a:t>
            </a:r>
            <a:endParaRPr/>
          </a:p>
          <a:p>
            <a:pPr indent="0" lvl="0" marL="0" rtl="0" algn="l">
              <a:spcBef>
                <a:spcPts val="1600"/>
              </a:spcBef>
              <a:spcAft>
                <a:spcPts val="0"/>
              </a:spcAft>
              <a:buNone/>
            </a:pPr>
            <a:r>
              <a:rPr lang="en">
                <a:solidFill>
                  <a:srgbClr val="3896D2"/>
                </a:solidFill>
              </a:rPr>
              <a:t>  void addEdge(int start, int end, bidir=true) {</a:t>
            </a:r>
            <a:endParaRPr>
              <a:solidFill>
                <a:srgbClr val="3896D2"/>
              </a:solidFill>
            </a:endParaRPr>
          </a:p>
          <a:p>
            <a:pPr indent="0" lvl="0" marL="0" rtl="0" algn="l">
              <a:spcBef>
                <a:spcPts val="1600"/>
              </a:spcBef>
              <a:spcAft>
                <a:spcPts val="0"/>
              </a:spcAft>
              <a:buNone/>
            </a:pPr>
            <a:r>
              <a:rPr lang="en">
                <a:solidFill>
                  <a:srgbClr val="3896D2"/>
                </a:solidFill>
              </a:rPr>
              <a:t>     adjList[start].add(end);</a:t>
            </a:r>
            <a:endParaRPr>
              <a:solidFill>
                <a:srgbClr val="3896D2"/>
              </a:solidFill>
            </a:endParaRPr>
          </a:p>
          <a:p>
            <a:pPr indent="0" lvl="0" marL="0" rtl="0" algn="l">
              <a:spcBef>
                <a:spcPts val="1600"/>
              </a:spcBef>
              <a:spcAft>
                <a:spcPts val="0"/>
              </a:spcAft>
              <a:buNone/>
            </a:pPr>
            <a:r>
              <a:rPr lang="en">
                <a:solidFill>
                  <a:srgbClr val="3896D2"/>
                </a:solidFill>
              </a:rPr>
              <a:t>     if (bidir==true)</a:t>
            </a:r>
            <a:endParaRPr>
              <a:solidFill>
                <a:srgbClr val="3896D2"/>
              </a:solidFill>
            </a:endParaRPr>
          </a:p>
          <a:p>
            <a:pPr indent="0" lvl="0" marL="0" rtl="0" algn="l">
              <a:spcBef>
                <a:spcPts val="1600"/>
              </a:spcBef>
              <a:spcAft>
                <a:spcPts val="0"/>
              </a:spcAft>
              <a:buNone/>
            </a:pPr>
            <a:r>
              <a:rPr lang="en">
                <a:solidFill>
                  <a:srgbClr val="3896D2"/>
                </a:solidFill>
              </a:rPr>
              <a:t>	adjList[end].add(start);</a:t>
            </a:r>
            <a:endParaRPr>
              <a:solidFill>
                <a:srgbClr val="3896D2"/>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t>
            </a:r>
            <a:endParaRPr/>
          </a:p>
        </p:txBody>
      </p:sp>
      <p:pic>
        <p:nvPicPr>
          <p:cNvPr id="169" name="Google Shape;169;p30"/>
          <p:cNvPicPr preferRelativeResize="0"/>
          <p:nvPr/>
        </p:nvPicPr>
        <p:blipFill>
          <a:blip r:embed="rId3">
            <a:alphaModFix/>
          </a:blip>
          <a:stretch>
            <a:fillRect/>
          </a:stretch>
        </p:blipFill>
        <p:spPr>
          <a:xfrm>
            <a:off x="924325" y="0"/>
            <a:ext cx="6378749" cy="4252499"/>
          </a:xfrm>
          <a:prstGeom prst="rect">
            <a:avLst/>
          </a:prstGeom>
          <a:noFill/>
          <a:ln>
            <a:noFill/>
          </a:ln>
        </p:spPr>
      </p:pic>
      <p:sp>
        <p:nvSpPr>
          <p:cNvPr id="170" name="Google Shape;170;p30"/>
          <p:cNvSpPr txBox="1"/>
          <p:nvPr/>
        </p:nvSpPr>
        <p:spPr>
          <a:xfrm>
            <a:off x="924325" y="229125"/>
            <a:ext cx="1957200" cy="47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Pregel river</a:t>
            </a:r>
            <a:endParaRPr sz="24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11"/>
          <p:cNvSpPr txBox="1"/>
          <p:nvPr>
            <p:ph type="title"/>
          </p:nvPr>
        </p:nvSpPr>
        <p:spPr>
          <a:xfrm>
            <a:off x="311700" y="1592700"/>
            <a:ext cx="5821200" cy="143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9" name="Google Shape;679;p111"/>
          <p:cNvPicPr preferRelativeResize="0"/>
          <p:nvPr/>
        </p:nvPicPr>
        <p:blipFill>
          <a:blip r:embed="rId3">
            <a:alphaModFix/>
          </a:blip>
          <a:stretch>
            <a:fillRect/>
          </a:stretch>
        </p:blipFill>
        <p:spPr>
          <a:xfrm>
            <a:off x="103538" y="86925"/>
            <a:ext cx="6029325" cy="40005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2"/>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Adjacency list</a:t>
            </a:r>
            <a:endParaRPr sz="4800"/>
          </a:p>
        </p:txBody>
      </p:sp>
      <p:pic>
        <p:nvPicPr>
          <p:cNvPr id="685" name="Google Shape;685;p112"/>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686" name="Google Shape;686;p112"/>
          <p:cNvSpPr txBox="1"/>
          <p:nvPr/>
        </p:nvSpPr>
        <p:spPr>
          <a:xfrm>
            <a:off x="4572000" y="3914600"/>
            <a:ext cx="3023100" cy="10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g.addEdge(0,1);</a:t>
            </a:r>
            <a:endParaRPr>
              <a:solidFill>
                <a:srgbClr val="3896D2"/>
              </a:solidFill>
            </a:endParaRPr>
          </a:p>
          <a:p>
            <a:pPr indent="0" lvl="0" marL="0" rtl="0" algn="l">
              <a:spcBef>
                <a:spcPts val="0"/>
              </a:spcBef>
              <a:spcAft>
                <a:spcPts val="0"/>
              </a:spcAft>
              <a:buNone/>
            </a:pPr>
            <a:r>
              <a:rPr lang="en">
                <a:solidFill>
                  <a:srgbClr val="3896D2"/>
                </a:solidFill>
              </a:rPr>
              <a:t>g.addEdge(0,6);</a:t>
            </a:r>
            <a:endParaRPr>
              <a:solidFill>
                <a:srgbClr val="3896D2"/>
              </a:solidFill>
            </a:endParaRPr>
          </a:p>
          <a:p>
            <a:pPr indent="0" lvl="0" marL="0" rtl="0" algn="l">
              <a:spcBef>
                <a:spcPts val="0"/>
              </a:spcBef>
              <a:spcAft>
                <a:spcPts val="0"/>
              </a:spcAft>
              <a:buNone/>
            </a:pPr>
            <a:r>
              <a:rPr lang="en">
                <a:solidFill>
                  <a:srgbClr val="3896D2"/>
                </a:solidFill>
              </a:rPr>
              <a:t>g.addEdge(0,8);</a:t>
            </a:r>
            <a:endParaRPr>
              <a:solidFill>
                <a:srgbClr val="3896D2"/>
              </a:solidFill>
            </a:endParaRPr>
          </a:p>
          <a:p>
            <a:pPr indent="0" lvl="0" marL="0" rtl="0" algn="l">
              <a:spcBef>
                <a:spcPts val="0"/>
              </a:spcBef>
              <a:spcAft>
                <a:spcPts val="0"/>
              </a:spcAft>
              <a:buNone/>
            </a:pPr>
            <a:r>
              <a:rPr lang="en">
                <a:solidFill>
                  <a:srgbClr val="3896D2"/>
                </a:solidFill>
              </a:rPr>
              <a:t>g.addEdge(1,4);</a:t>
            </a:r>
            <a:endParaRPr>
              <a:solidFill>
                <a:srgbClr val="3896D2"/>
              </a:solidFill>
            </a:endParaRPr>
          </a:p>
          <a:p>
            <a:pPr indent="0" lvl="0" marL="0" rtl="0" algn="l">
              <a:spcBef>
                <a:spcPts val="0"/>
              </a:spcBef>
              <a:spcAft>
                <a:spcPts val="0"/>
              </a:spcAft>
              <a:buNone/>
            </a:pPr>
            <a:r>
              <a:rPr lang="en">
                <a:solidFill>
                  <a:srgbClr val="3896D2"/>
                </a:solidFill>
              </a:rPr>
              <a:t>…...</a:t>
            </a:r>
            <a:endParaRPr>
              <a:solidFill>
                <a:srgbClr val="3896D2"/>
              </a:solidFill>
            </a:endParaRPr>
          </a:p>
        </p:txBody>
      </p:sp>
      <p:sp>
        <p:nvSpPr>
          <p:cNvPr id="687" name="Google Shape;687;p112"/>
          <p:cNvSpPr txBox="1"/>
          <p:nvPr>
            <p:ph idx="4294967295" type="body"/>
          </p:nvPr>
        </p:nvSpPr>
        <p:spPr>
          <a:xfrm>
            <a:off x="464100" y="771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list&lt;int&gt; [ ] adjList;</a:t>
            </a:r>
            <a:endParaRPr sz="1400"/>
          </a:p>
          <a:p>
            <a:pPr indent="0" lvl="0" marL="0" rtl="0" algn="l">
              <a:spcBef>
                <a:spcPts val="1600"/>
              </a:spcBef>
              <a:spcAft>
                <a:spcPts val="0"/>
              </a:spcAft>
              <a:buNone/>
            </a:pPr>
            <a:r>
              <a:rPr lang="en" sz="1400"/>
              <a:t>  int V;</a:t>
            </a:r>
            <a:endParaRPr sz="1400"/>
          </a:p>
          <a:p>
            <a:pPr indent="0" lvl="0" marL="0" rtl="0" algn="l">
              <a:spcBef>
                <a:spcPts val="1600"/>
              </a:spcBef>
              <a:spcAft>
                <a:spcPts val="0"/>
              </a:spcAft>
              <a:buNone/>
            </a:pPr>
            <a:r>
              <a:rPr lang="en" sz="1400"/>
              <a:t>  void addEdge(int start, int end, bidir=true) {</a:t>
            </a:r>
            <a:endParaRPr sz="1400"/>
          </a:p>
          <a:p>
            <a:pPr indent="0" lvl="0" marL="0" rtl="0" algn="l">
              <a:spcBef>
                <a:spcPts val="1600"/>
              </a:spcBef>
              <a:spcAft>
                <a:spcPts val="0"/>
              </a:spcAft>
              <a:buNone/>
            </a:pPr>
            <a:r>
              <a:rPr lang="en" sz="1400"/>
              <a:t>     adjList[start].add(end);</a:t>
            </a:r>
            <a:endParaRPr sz="1400"/>
          </a:p>
          <a:p>
            <a:pPr indent="0" lvl="0" marL="0" rtl="0" algn="l">
              <a:spcBef>
                <a:spcPts val="1600"/>
              </a:spcBef>
              <a:spcAft>
                <a:spcPts val="0"/>
              </a:spcAft>
              <a:buNone/>
            </a:pPr>
            <a:r>
              <a:rPr lang="en" sz="1400"/>
              <a:t>     if (bidir==true)</a:t>
            </a:r>
            <a:endParaRPr sz="1400"/>
          </a:p>
          <a:p>
            <a:pPr indent="0" lvl="0" marL="0" rtl="0" algn="l">
              <a:spcBef>
                <a:spcPts val="1600"/>
              </a:spcBef>
              <a:spcAft>
                <a:spcPts val="0"/>
              </a:spcAft>
              <a:buNone/>
            </a:pPr>
            <a:r>
              <a:rPr lang="en" sz="1400"/>
              <a:t>	adjList[end].add(start);</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3"/>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Adjacency list</a:t>
            </a:r>
            <a:endParaRPr sz="4800"/>
          </a:p>
        </p:txBody>
      </p:sp>
      <p:pic>
        <p:nvPicPr>
          <p:cNvPr id="693" name="Google Shape;693;p113"/>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694" name="Google Shape;694;p113"/>
          <p:cNvSpPr txBox="1"/>
          <p:nvPr>
            <p:ph idx="4294967295" type="body"/>
          </p:nvPr>
        </p:nvSpPr>
        <p:spPr>
          <a:xfrm>
            <a:off x="464100" y="771475"/>
            <a:ext cx="8520600" cy="43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list&lt;int&gt; [ ] adjList;</a:t>
            </a:r>
            <a:endParaRPr sz="1400"/>
          </a:p>
          <a:p>
            <a:pPr indent="0" lvl="0" marL="0" rtl="0" algn="l">
              <a:spcBef>
                <a:spcPts val="1600"/>
              </a:spcBef>
              <a:spcAft>
                <a:spcPts val="0"/>
              </a:spcAft>
              <a:buNone/>
            </a:pPr>
            <a:r>
              <a:rPr lang="en" sz="1400"/>
              <a:t>  int V;</a:t>
            </a:r>
            <a:br>
              <a:rPr lang="en" sz="1400"/>
            </a:br>
            <a:r>
              <a:rPr lang="en" sz="1400"/>
              <a:t>...  </a:t>
            </a:r>
            <a:br>
              <a:rPr lang="en" sz="1400"/>
            </a:br>
            <a:r>
              <a:rPr lang="en" sz="1400"/>
              <a:t>  bool hasEulerianCycle() {</a:t>
            </a:r>
            <a:endParaRPr sz="1400"/>
          </a:p>
          <a:p>
            <a:pPr indent="0" lvl="0" marL="0" rtl="0" algn="l">
              <a:spcBef>
                <a:spcPts val="1600"/>
              </a:spcBef>
              <a:spcAft>
                <a:spcPts val="0"/>
              </a:spcAft>
              <a:buNone/>
            </a:pPr>
            <a:r>
              <a:rPr lang="en" sz="1400"/>
              <a:t>    odd = 0; //no. of vertices with odd degree</a:t>
            </a:r>
            <a:br>
              <a:rPr lang="en" sz="1400"/>
            </a:br>
            <a:r>
              <a:rPr lang="en" sz="1400"/>
              <a:t>    for vertex in adjList:	</a:t>
            </a:r>
            <a:br>
              <a:rPr lang="en" sz="1400"/>
            </a:br>
            <a:r>
              <a:rPr lang="en" sz="1400"/>
              <a:t>         if (adjList[vertex].size() mod 2) == 1:</a:t>
            </a:r>
            <a:br>
              <a:rPr lang="en" sz="1400"/>
            </a:br>
            <a:r>
              <a:rPr lang="en" sz="1400"/>
              <a:t>              odd++;</a:t>
            </a:r>
            <a:br>
              <a:rPr lang="en" sz="1400"/>
            </a:br>
            <a:r>
              <a:rPr lang="en" sz="1400"/>
              <a:t>    if (odd == 0)  return True; </a:t>
            </a:r>
            <a:br>
              <a:rPr lang="en" sz="1400"/>
            </a:br>
            <a:r>
              <a:rPr lang="en" sz="1400"/>
              <a:t>    else return False;</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4"/>
          <p:cNvSpPr txBox="1"/>
          <p:nvPr>
            <p:ph type="title"/>
          </p:nvPr>
        </p:nvSpPr>
        <p:spPr>
          <a:xfrm>
            <a:off x="311700" y="1592700"/>
            <a:ext cx="5274000" cy="139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00" name="Google Shape;700;p114"/>
          <p:cNvPicPr preferRelativeResize="0"/>
          <p:nvPr/>
        </p:nvPicPr>
        <p:blipFill>
          <a:blip r:embed="rId3">
            <a:alphaModFix/>
          </a:blip>
          <a:stretch>
            <a:fillRect/>
          </a:stretch>
        </p:blipFill>
        <p:spPr>
          <a:xfrm>
            <a:off x="157863" y="233150"/>
            <a:ext cx="6600825" cy="38100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5"/>
          <p:cNvSpPr txBox="1"/>
          <p:nvPr>
            <p:ph type="title"/>
          </p:nvPr>
        </p:nvSpPr>
        <p:spPr>
          <a:xfrm>
            <a:off x="311700" y="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Adjacency list</a:t>
            </a:r>
            <a:endParaRPr sz="4800"/>
          </a:p>
        </p:txBody>
      </p:sp>
      <p:pic>
        <p:nvPicPr>
          <p:cNvPr id="706" name="Google Shape;706;p115"/>
          <p:cNvPicPr preferRelativeResize="0"/>
          <p:nvPr/>
        </p:nvPicPr>
        <p:blipFill>
          <a:blip r:embed="rId3">
            <a:alphaModFix/>
          </a:blip>
          <a:stretch>
            <a:fillRect/>
          </a:stretch>
        </p:blipFill>
        <p:spPr>
          <a:xfrm>
            <a:off x="5251275" y="1590050"/>
            <a:ext cx="1790700" cy="2171700"/>
          </a:xfrm>
          <a:prstGeom prst="rect">
            <a:avLst/>
          </a:prstGeom>
          <a:noFill/>
          <a:ln>
            <a:noFill/>
          </a:ln>
        </p:spPr>
      </p:pic>
      <p:sp>
        <p:nvSpPr>
          <p:cNvPr id="707" name="Google Shape;707;p115"/>
          <p:cNvSpPr txBox="1"/>
          <p:nvPr>
            <p:ph idx="4294967295" type="body"/>
          </p:nvPr>
        </p:nvSpPr>
        <p:spPr>
          <a:xfrm>
            <a:off x="464100" y="771475"/>
            <a:ext cx="8520600" cy="43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class Graph {</a:t>
            </a:r>
            <a:endParaRPr sz="1400"/>
          </a:p>
          <a:p>
            <a:pPr indent="0" lvl="0" marL="0" rtl="0" algn="l">
              <a:spcBef>
                <a:spcPts val="1600"/>
              </a:spcBef>
              <a:spcAft>
                <a:spcPts val="0"/>
              </a:spcAft>
              <a:buNone/>
            </a:pPr>
            <a:r>
              <a:rPr lang="en" sz="1400"/>
              <a:t>  list&lt;int&gt; [ ] adjList;</a:t>
            </a:r>
            <a:endParaRPr sz="1400"/>
          </a:p>
          <a:p>
            <a:pPr indent="0" lvl="0" marL="0" rtl="0" algn="l">
              <a:spcBef>
                <a:spcPts val="1600"/>
              </a:spcBef>
              <a:spcAft>
                <a:spcPts val="0"/>
              </a:spcAft>
              <a:buNone/>
            </a:pPr>
            <a:r>
              <a:rPr lang="en" sz="1400"/>
              <a:t>  int V;</a:t>
            </a:r>
            <a:endParaRPr sz="1400"/>
          </a:p>
          <a:p>
            <a:pPr indent="0" lvl="0" marL="0" rtl="0" algn="l">
              <a:spcBef>
                <a:spcPts val="1600"/>
              </a:spcBef>
              <a:spcAft>
                <a:spcPts val="0"/>
              </a:spcAft>
              <a:buNone/>
            </a:pPr>
            <a:r>
              <a:rPr lang="en" sz="1400"/>
              <a:t>  bool hasEulerianPath() {</a:t>
            </a:r>
            <a:endParaRPr sz="1400"/>
          </a:p>
          <a:p>
            <a:pPr indent="0" lvl="0" marL="0" rtl="0" algn="l">
              <a:spcBef>
                <a:spcPts val="1600"/>
              </a:spcBef>
              <a:spcAft>
                <a:spcPts val="0"/>
              </a:spcAft>
              <a:buNone/>
            </a:pPr>
            <a:r>
              <a:rPr lang="en" sz="1400"/>
              <a:t>    odd = 0; //no. of vertices with odd degree</a:t>
            </a:r>
            <a:br>
              <a:rPr lang="en" sz="1400"/>
            </a:br>
            <a:r>
              <a:rPr lang="en" sz="1400"/>
              <a:t>    for vertex in adjList:	</a:t>
            </a:r>
            <a:br>
              <a:rPr lang="en" sz="1400"/>
            </a:br>
            <a:r>
              <a:rPr lang="en" sz="1400"/>
              <a:t>         if (adjList[vertex].size() mod 2) == 1:</a:t>
            </a:r>
            <a:br>
              <a:rPr lang="en" sz="1400"/>
            </a:br>
            <a:r>
              <a:rPr lang="en" sz="1400"/>
              <a:t>              odd++;</a:t>
            </a:r>
            <a:br>
              <a:rPr lang="en" sz="1400"/>
            </a:br>
            <a:r>
              <a:rPr lang="en" sz="1400"/>
              <a:t>    if (odd == 0) or (odd == 2) return True;</a:t>
            </a:r>
            <a:br>
              <a:rPr lang="en" sz="1400"/>
            </a:br>
            <a:r>
              <a:rPr lang="en" sz="1400"/>
              <a:t>    else return False;</a:t>
            </a:r>
            <a:endParaRPr sz="1400"/>
          </a:p>
          <a:p>
            <a:pPr indent="0" lvl="0" marL="0" rtl="0" algn="l">
              <a:spcBef>
                <a:spcPts val="1600"/>
              </a:spcBef>
              <a:spcAft>
                <a:spcPts val="0"/>
              </a:spcAft>
              <a:buNone/>
            </a:pPr>
            <a:r>
              <a:rPr lang="en" sz="1400"/>
              <a:t>  }</a:t>
            </a:r>
            <a:endParaRPr sz="1400"/>
          </a:p>
          <a:p>
            <a:pPr indent="0" lvl="0" marL="0" rtl="0" algn="l">
              <a:spcBef>
                <a:spcPts val="1600"/>
              </a:spcBef>
              <a:spcAft>
                <a:spcPts val="1600"/>
              </a:spcAft>
              <a:buNone/>
            </a:pPr>
            <a:r>
              <a:rPr lang="en" sz="1400"/>
              <a:t>}</a:t>
            </a:r>
            <a:endParaRPr sz="14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if we had used an adjacency matrix?</a:t>
            </a:r>
            <a:endParaRPr/>
          </a:p>
        </p:txBody>
      </p:sp>
      <p:sp>
        <p:nvSpPr>
          <p:cNvPr id="713" name="Google Shape;713;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graph algorithms, including the previous one, take time at least O(</a:t>
            </a:r>
            <a:r>
              <a:rPr lang="en">
                <a:solidFill>
                  <a:srgbClr val="3896D2"/>
                </a:solidFill>
              </a:rPr>
              <a:t>|V|</a:t>
            </a:r>
            <a:r>
              <a:rPr baseline="30000" lang="en">
                <a:solidFill>
                  <a:srgbClr val="3896D2"/>
                </a:solidFill>
              </a:rPr>
              <a:t>2</a:t>
            </a:r>
            <a:r>
              <a:rPr lang="en"/>
              <a:t>) with adjacency matrices. </a:t>
            </a:r>
            <a:endParaRPr/>
          </a:p>
          <a:p>
            <a:pPr indent="0" lvl="0" marL="0" rtl="0" algn="l">
              <a:spcBef>
                <a:spcPts val="1600"/>
              </a:spcBef>
              <a:spcAft>
                <a:spcPts val="0"/>
              </a:spcAft>
              <a:buNone/>
            </a:pPr>
            <a:r>
              <a:rPr lang="en"/>
              <a:t>But think about the following problem - </a:t>
            </a:r>
            <a:endParaRPr/>
          </a:p>
          <a:p>
            <a:pPr indent="0" lvl="0" marL="0" rtl="0" algn="l">
              <a:spcBef>
                <a:spcPts val="1600"/>
              </a:spcBef>
              <a:spcAft>
                <a:spcPts val="1600"/>
              </a:spcAft>
              <a:buNone/>
            </a:pPr>
            <a:r>
              <a:rPr lang="en"/>
              <a:t>Determine whether a directed graph G = (V, E) contains a </a:t>
            </a:r>
            <a:r>
              <a:rPr b="1" lang="en"/>
              <a:t>universal sink</a:t>
            </a:r>
            <a:r>
              <a:rPr lang="en"/>
              <a:t>, i.e, a vertex with in-degree = |V| - 1 and out-degree 0.</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Implicit representations of edges</a:t>
            </a:r>
            <a:endParaRPr/>
          </a:p>
        </p:txBody>
      </p:sp>
      <p:sp>
        <p:nvSpPr>
          <p:cNvPr id="719" name="Google Shape;719;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some cases, we don’t need to use adjacency lists/maps to store the neighbors of a vertex. The neighbors can be dynamically calculated (by a </a:t>
            </a:r>
            <a:r>
              <a:rPr i="1" lang="en"/>
              <a:t>getNeighbors</a:t>
            </a:r>
            <a:r>
              <a:rPr lang="en"/>
              <a:t> function) when the need arises. This typically happens when the given graph is structured like a </a:t>
            </a:r>
            <a:r>
              <a:rPr i="1" lang="en"/>
              <a:t>grid</a:t>
            </a:r>
            <a:r>
              <a:rPr lang="en"/>
              <a:t>, with rows and columns of vertices. </a:t>
            </a:r>
            <a:endParaRPr/>
          </a:p>
          <a:p>
            <a:pPr indent="0" lvl="0" marL="0" rtl="0" algn="l">
              <a:spcBef>
                <a:spcPts val="1600"/>
              </a:spcBef>
              <a:spcAft>
                <a:spcPts val="1600"/>
              </a:spcAft>
              <a:buNone/>
            </a:pPr>
            <a:r>
              <a:rPr lang="en"/>
              <a:t>This approach saves us space without sacrificing time. </a:t>
            </a:r>
            <a:endParaRPr/>
          </a:p>
        </p:txBody>
      </p:sp>
      <p:pic>
        <p:nvPicPr>
          <p:cNvPr id="720" name="Google Shape;720;p117"/>
          <p:cNvPicPr preferRelativeResize="0"/>
          <p:nvPr/>
        </p:nvPicPr>
        <p:blipFill>
          <a:blip r:embed="rId3">
            <a:alphaModFix/>
          </a:blip>
          <a:stretch>
            <a:fillRect/>
          </a:stretch>
        </p:blipFill>
        <p:spPr>
          <a:xfrm>
            <a:off x="6357350" y="2534750"/>
            <a:ext cx="1860975" cy="1860975"/>
          </a:xfrm>
          <a:prstGeom prst="rect">
            <a:avLst/>
          </a:prstGeom>
          <a:noFill/>
          <a:ln>
            <a:noFill/>
          </a:ln>
        </p:spPr>
      </p:pic>
      <p:sp>
        <p:nvSpPr>
          <p:cNvPr id="721" name="Google Shape;721;p117"/>
          <p:cNvSpPr txBox="1"/>
          <p:nvPr/>
        </p:nvSpPr>
        <p:spPr>
          <a:xfrm>
            <a:off x="4255425" y="3186600"/>
            <a:ext cx="1983300" cy="15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96D2"/>
                </a:solidFill>
              </a:rPr>
              <a:t>E.g, City Map</a:t>
            </a:r>
            <a:endParaRPr>
              <a:solidFill>
                <a:srgbClr val="3896D2"/>
              </a:solidFill>
            </a:endParaRPr>
          </a:p>
          <a:p>
            <a:pPr indent="0" lvl="0" marL="0" rtl="0" algn="l">
              <a:spcBef>
                <a:spcPts val="0"/>
              </a:spcBef>
              <a:spcAft>
                <a:spcPts val="0"/>
              </a:spcAft>
              <a:buNone/>
            </a:pPr>
            <a:r>
              <a:t/>
            </a:r>
            <a:endParaRPr>
              <a:solidFill>
                <a:srgbClr val="3896D2"/>
              </a:solidFill>
            </a:endParaRPr>
          </a:p>
          <a:p>
            <a:pPr indent="0" lvl="0" marL="0" rtl="0" algn="l">
              <a:spcBef>
                <a:spcPts val="0"/>
              </a:spcBef>
              <a:spcAft>
                <a:spcPts val="0"/>
              </a:spcAft>
              <a:buNone/>
            </a:pPr>
            <a:r>
              <a:rPr lang="en">
                <a:solidFill>
                  <a:srgbClr val="3896D2"/>
                </a:solidFill>
              </a:rPr>
              <a:t>Every vertex has 4 neighbors unless it is close to the grid boundary.</a:t>
            </a:r>
            <a:endParaRPr>
              <a:solidFill>
                <a:srgbClr val="3896D2"/>
              </a:solidFill>
            </a:endParaRPr>
          </a:p>
        </p:txBody>
      </p:sp>
      <p:cxnSp>
        <p:nvCxnSpPr>
          <p:cNvPr id="722" name="Google Shape;722;p117"/>
          <p:cNvCxnSpPr/>
          <p:nvPr/>
        </p:nvCxnSpPr>
        <p:spPr>
          <a:xfrm flipH="1" rot="10800000">
            <a:off x="5535750" y="3411625"/>
            <a:ext cx="873300" cy="7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29" name="Google Shape;729;p118"/>
          <p:cNvPicPr preferRelativeResize="0"/>
          <p:nvPr/>
        </p:nvPicPr>
        <p:blipFill>
          <a:blip r:embed="rId3">
            <a:alphaModFix/>
          </a:blip>
          <a:stretch>
            <a:fillRect/>
          </a:stretch>
        </p:blipFill>
        <p:spPr>
          <a:xfrm>
            <a:off x="60925" y="68000"/>
            <a:ext cx="6270924" cy="46589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19"/>
          <p:cNvSpPr txBox="1"/>
          <p:nvPr>
            <p:ph type="title"/>
          </p:nvPr>
        </p:nvSpPr>
        <p:spPr>
          <a:xfrm>
            <a:off x="311700" y="1592700"/>
            <a:ext cx="8520600" cy="195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Problem: We assumed the graph is connected. If it is not connected, we need to check that all the edges belong to the same connected component.</a:t>
            </a:r>
            <a:r>
              <a:rPr lang="en">
                <a:solidFill>
                  <a:srgbClr val="FFFFFF"/>
                </a:solidFill>
              </a:rPr>
              <a:t>  </a:t>
            </a:r>
            <a:endParaRPr>
              <a:solidFill>
                <a:srgbClr val="FFFFF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0"/>
          <p:cNvSpPr txBox="1"/>
          <p:nvPr>
            <p:ph type="title"/>
          </p:nvPr>
        </p:nvSpPr>
        <p:spPr>
          <a:xfrm>
            <a:off x="311700" y="1592700"/>
            <a:ext cx="5988000" cy="125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0" name="Google Shape;740;p120"/>
          <p:cNvPicPr preferRelativeResize="0"/>
          <p:nvPr/>
        </p:nvPicPr>
        <p:blipFill>
          <a:blip r:embed="rId3">
            <a:alphaModFix/>
          </a:blip>
          <a:stretch>
            <a:fillRect/>
          </a:stretch>
        </p:blipFill>
        <p:spPr>
          <a:xfrm>
            <a:off x="65725" y="18375"/>
            <a:ext cx="6055301" cy="4403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K.Presentation.Theme.1">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